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7" r:id="rId3"/>
    <p:sldId id="258" r:id="rId4"/>
    <p:sldId id="259" r:id="rId5"/>
    <p:sldId id="261" r:id="rId6"/>
    <p:sldId id="263" r:id="rId7"/>
  </p:sldIdLst>
  <p:sldSz cx="14630400" cy="9144000"/>
  <p:notesSz cx="6858000" cy="9144000"/>
  <p:defaultTextStyle>
    <a:defPPr>
      <a:defRPr lang="en-US"/>
    </a:defPPr>
    <a:lvl1pPr marL="0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1pPr>
    <a:lvl2pPr marL="557195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2pPr>
    <a:lvl3pPr marL="1114391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3pPr>
    <a:lvl4pPr marL="1671586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4pPr>
    <a:lvl5pPr marL="2228781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5pPr>
    <a:lvl6pPr marL="2785977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6pPr>
    <a:lvl7pPr marL="3343172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7pPr>
    <a:lvl8pPr marL="3900367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8pPr>
    <a:lvl9pPr marL="4457563" algn="l" defTabSz="1114391" rtl="0" eaLnBrk="1" latinLnBrk="0" hangingPunct="1">
      <a:defRPr sz="21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Seed%20priming\Manuscript\Results\S1%20and%20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Seed%20priming%2015.9\Results\S1%20and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Seed%20priming%2015.9\Results\S1%20and%20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158454182848799E-2"/>
          <c:y val="3.7336529076523579E-2"/>
          <c:w val="0.87868132978285718"/>
          <c:h val="0.82632286770200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Sheet1!$E$1</c:f>
              <c:strCache>
                <c:ptCount val="1"/>
                <c:pt idx="0">
                  <c:v>Day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0"/>
                <c:pt idx="0">
                  <c:v>0</c:v>
                </c:pt>
                <c:pt idx="1">
                  <c:v>3.3</c:v>
                </c:pt>
                <c:pt idx="2">
                  <c:v>3.3</c:v>
                </c:pt>
                <c:pt idx="3">
                  <c:v>3.3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5.7</c:v>
                </c:pt>
                <c:pt idx="8">
                  <c:v>3.3</c:v>
                </c:pt>
                <c:pt idx="9">
                  <c:v>3.3</c:v>
                </c:pt>
              </c:numLit>
            </c:plus>
            <c:minus>
              <c:numLit>
                <c:formatCode>General</c:formatCode>
                <c:ptCount val="10"/>
                <c:pt idx="0">
                  <c:v>0</c:v>
                </c:pt>
                <c:pt idx="1">
                  <c:v>3.3</c:v>
                </c:pt>
                <c:pt idx="2">
                  <c:v>3.3</c:v>
                </c:pt>
                <c:pt idx="3">
                  <c:v>3.3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5.7</c:v>
                </c:pt>
                <c:pt idx="8">
                  <c:v>3.3</c:v>
                </c:pt>
                <c:pt idx="9">
                  <c:v>3.3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Sheet1!$D$2:$D$11</c:f>
              <c:strCache>
                <c:ptCount val="10"/>
                <c:pt idx="0">
                  <c:v>IET4786</c:v>
                </c:pt>
                <c:pt idx="1">
                  <c:v>N22</c:v>
                </c:pt>
                <c:pt idx="2">
                  <c:v>IET4786 + PEG-6000  (2.5 %)</c:v>
                </c:pt>
                <c:pt idx="3">
                  <c:v>N22 + PEG-6000  (2.5 %)</c:v>
                </c:pt>
                <c:pt idx="4">
                  <c:v>IET4786 + PEG-6000  (5 %)</c:v>
                </c:pt>
                <c:pt idx="5">
                  <c:v>N22 + PEG-6000  (5 %)</c:v>
                </c:pt>
                <c:pt idx="6">
                  <c:v>IET4786 + PEG-6000  (10 %)</c:v>
                </c:pt>
                <c:pt idx="7">
                  <c:v>N22 + PEG-6000  (10 %)</c:v>
                </c:pt>
                <c:pt idx="8">
                  <c:v>IET4786 + PEG-6000  (20 %)</c:v>
                </c:pt>
                <c:pt idx="9">
                  <c:v>N22 + PEG-6000  (20 %)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30</c:v>
                </c:pt>
                <c:pt idx="1">
                  <c:v>26.7</c:v>
                </c:pt>
                <c:pt idx="2">
                  <c:v>23.3</c:v>
                </c:pt>
                <c:pt idx="3">
                  <c:v>26.7</c:v>
                </c:pt>
                <c:pt idx="4">
                  <c:v>16.7</c:v>
                </c:pt>
                <c:pt idx="5">
                  <c:v>26.7</c:v>
                </c:pt>
                <c:pt idx="6">
                  <c:v>13.3</c:v>
                </c:pt>
                <c:pt idx="7">
                  <c:v>23.3</c:v>
                </c:pt>
                <c:pt idx="8">
                  <c:v>3.3</c:v>
                </c:pt>
                <c:pt idx="9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Sheet1!$F$1</c:f>
              <c:strCache>
                <c:ptCount val="1"/>
                <c:pt idx="0">
                  <c:v>Day 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0"/>
                <c:pt idx="0">
                  <c:v>3.3</c:v>
                </c:pt>
                <c:pt idx="1">
                  <c:v>5.8</c:v>
                </c:pt>
                <c:pt idx="2">
                  <c:v>5.8</c:v>
                </c:pt>
                <c:pt idx="3">
                  <c:v>3.3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3.3</c:v>
                </c:pt>
                <c:pt idx="8">
                  <c:v>6.7</c:v>
                </c:pt>
                <c:pt idx="9">
                  <c:v>3.3</c:v>
                </c:pt>
              </c:numLit>
            </c:plus>
            <c:minus>
              <c:numLit>
                <c:formatCode>General</c:formatCode>
                <c:ptCount val="10"/>
                <c:pt idx="0">
                  <c:v>3.3</c:v>
                </c:pt>
                <c:pt idx="1">
                  <c:v>5.8</c:v>
                </c:pt>
                <c:pt idx="2">
                  <c:v>5.8</c:v>
                </c:pt>
                <c:pt idx="3">
                  <c:v>3.3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3.3</c:v>
                </c:pt>
                <c:pt idx="8">
                  <c:v>6.7</c:v>
                </c:pt>
                <c:pt idx="9">
                  <c:v>3.3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Sheet1!$D$2:$D$11</c:f>
              <c:strCache>
                <c:ptCount val="10"/>
                <c:pt idx="0">
                  <c:v>IET4786</c:v>
                </c:pt>
                <c:pt idx="1">
                  <c:v>N22</c:v>
                </c:pt>
                <c:pt idx="2">
                  <c:v>IET4786 + PEG-6000  (2.5 %)</c:v>
                </c:pt>
                <c:pt idx="3">
                  <c:v>N22 + PEG-6000  (2.5 %)</c:v>
                </c:pt>
                <c:pt idx="4">
                  <c:v>IET4786 + PEG-6000  (5 %)</c:v>
                </c:pt>
                <c:pt idx="5">
                  <c:v>N22 + PEG-6000  (5 %)</c:v>
                </c:pt>
                <c:pt idx="6">
                  <c:v>IET4786 + PEG-6000  (10 %)</c:v>
                </c:pt>
                <c:pt idx="7">
                  <c:v>N22 + PEG-6000  (10 %)</c:v>
                </c:pt>
                <c:pt idx="8">
                  <c:v>IET4786 + PEG-6000  (20 %)</c:v>
                </c:pt>
                <c:pt idx="9">
                  <c:v>N22 + PEG-6000  (20 %)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73.3</c:v>
                </c:pt>
                <c:pt idx="1">
                  <c:v>70</c:v>
                </c:pt>
                <c:pt idx="2">
                  <c:v>60</c:v>
                </c:pt>
                <c:pt idx="3">
                  <c:v>66.7</c:v>
                </c:pt>
                <c:pt idx="4">
                  <c:v>23.3</c:v>
                </c:pt>
                <c:pt idx="5">
                  <c:v>56.7</c:v>
                </c:pt>
                <c:pt idx="6">
                  <c:v>23.3</c:v>
                </c:pt>
                <c:pt idx="7">
                  <c:v>56.7</c:v>
                </c:pt>
                <c:pt idx="8">
                  <c:v>6.7</c:v>
                </c:pt>
                <c:pt idx="9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Sheet1!$G$1</c:f>
              <c:strCache>
                <c:ptCount val="1"/>
                <c:pt idx="0">
                  <c:v>Day 10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0"/>
                <c:pt idx="0">
                  <c:v>3.3</c:v>
                </c:pt>
                <c:pt idx="1">
                  <c:v>6.7</c:v>
                </c:pt>
                <c:pt idx="2">
                  <c:v>5.8</c:v>
                </c:pt>
                <c:pt idx="3">
                  <c:v>5.8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3.3</c:v>
                </c:pt>
                <c:pt idx="8">
                  <c:v>6.7</c:v>
                </c:pt>
                <c:pt idx="9">
                  <c:v>0</c:v>
                </c:pt>
              </c:numLit>
            </c:plus>
            <c:minus>
              <c:numLit>
                <c:formatCode>General</c:formatCode>
                <c:ptCount val="10"/>
                <c:pt idx="0">
                  <c:v>3.3</c:v>
                </c:pt>
                <c:pt idx="1">
                  <c:v>6.7</c:v>
                </c:pt>
                <c:pt idx="2">
                  <c:v>5.8</c:v>
                </c:pt>
                <c:pt idx="3">
                  <c:v>5.8</c:v>
                </c:pt>
                <c:pt idx="4">
                  <c:v>3.3</c:v>
                </c:pt>
                <c:pt idx="5">
                  <c:v>3.3</c:v>
                </c:pt>
                <c:pt idx="6">
                  <c:v>3.3</c:v>
                </c:pt>
                <c:pt idx="7">
                  <c:v>3.3</c:v>
                </c:pt>
                <c:pt idx="8">
                  <c:v>6.7</c:v>
                </c:pt>
                <c:pt idx="9">
                  <c:v>0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Sheet1!$D$2:$D$11</c:f>
              <c:strCache>
                <c:ptCount val="10"/>
                <c:pt idx="0">
                  <c:v>IET4786</c:v>
                </c:pt>
                <c:pt idx="1">
                  <c:v>N22</c:v>
                </c:pt>
                <c:pt idx="2">
                  <c:v>IET4786 + PEG-6000  (2.5 %)</c:v>
                </c:pt>
                <c:pt idx="3">
                  <c:v>N22 + PEG-6000  (2.5 %)</c:v>
                </c:pt>
                <c:pt idx="4">
                  <c:v>IET4786 + PEG-6000  (5 %)</c:v>
                </c:pt>
                <c:pt idx="5">
                  <c:v>N22 + PEG-6000  (5 %)</c:v>
                </c:pt>
                <c:pt idx="6">
                  <c:v>IET4786 + PEG-6000  (10 %)</c:v>
                </c:pt>
                <c:pt idx="7">
                  <c:v>N22 + PEG-6000  (10 %)</c:v>
                </c:pt>
                <c:pt idx="8">
                  <c:v>IET4786 + PEG-6000  (20 %)</c:v>
                </c:pt>
                <c:pt idx="9">
                  <c:v>N22 + PEG-6000  (20 %)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73.3</c:v>
                </c:pt>
                <c:pt idx="1">
                  <c:v>73.3</c:v>
                </c:pt>
                <c:pt idx="2">
                  <c:v>60</c:v>
                </c:pt>
                <c:pt idx="3">
                  <c:v>70</c:v>
                </c:pt>
                <c:pt idx="4">
                  <c:v>33.299999999999997</c:v>
                </c:pt>
                <c:pt idx="5">
                  <c:v>60</c:v>
                </c:pt>
                <c:pt idx="6">
                  <c:v>23.3</c:v>
                </c:pt>
                <c:pt idx="7">
                  <c:v>60</c:v>
                </c:pt>
                <c:pt idx="8">
                  <c:v>6.7</c:v>
                </c:pt>
                <c:pt idx="9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1343496"/>
        <c:axId val="261342320"/>
      </c:barChart>
      <c:catAx>
        <c:axId val="261343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1342320"/>
        <c:crosses val="autoZero"/>
        <c:auto val="1"/>
        <c:lblAlgn val="ctr"/>
        <c:lblOffset val="100"/>
        <c:noMultiLvlLbl val="0"/>
      </c:catAx>
      <c:valAx>
        <c:axId val="261342320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Germination (%)</a:t>
                </a:r>
              </a:p>
            </c:rich>
          </c:tx>
          <c:layout>
            <c:manualLayout>
              <c:xMode val="edge"/>
              <c:yMode val="edge"/>
              <c:x val="1.8509167749640392E-4"/>
              <c:y val="0.328161339558796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134349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7370848503874265"/>
          <c:y val="1.1611559155825438E-2"/>
          <c:w val="0.12512692544040929"/>
          <c:h val="0.20394816879572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Sheet2!$F$3</c:f>
              <c:strCache>
                <c:ptCount val="1"/>
                <c:pt idx="0">
                  <c:v>Day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1"/>
                <c:pt idx="0">
                  <c:v>6.992</c:v>
                </c:pt>
                <c:pt idx="1">
                  <c:v>6.7489999999999997</c:v>
                </c:pt>
                <c:pt idx="2">
                  <c:v>6.3250000000000002</c:v>
                </c:pt>
                <c:pt idx="3">
                  <c:v>6.3440000000000003</c:v>
                </c:pt>
                <c:pt idx="4">
                  <c:v>6.7889999999999997</c:v>
                </c:pt>
                <c:pt idx="5">
                  <c:v>5.1539999999999999</c:v>
                </c:pt>
                <c:pt idx="6">
                  <c:v>5.32</c:v>
                </c:pt>
                <c:pt idx="7">
                  <c:v>5.43</c:v>
                </c:pt>
                <c:pt idx="8">
                  <c:v>5.27</c:v>
                </c:pt>
                <c:pt idx="9">
                  <c:v>5.12</c:v>
                </c:pt>
                <c:pt idx="10">
                  <c:v>6.7489999999999997</c:v>
                </c:pt>
              </c:numLit>
            </c:plus>
            <c:minus>
              <c:numLit>
                <c:formatCode>General</c:formatCode>
                <c:ptCount val="11"/>
                <c:pt idx="0">
                  <c:v>6.992</c:v>
                </c:pt>
                <c:pt idx="1">
                  <c:v>6.7489999999999997</c:v>
                </c:pt>
                <c:pt idx="2">
                  <c:v>6.3250000000000002</c:v>
                </c:pt>
                <c:pt idx="3">
                  <c:v>6.3440000000000003</c:v>
                </c:pt>
                <c:pt idx="4">
                  <c:v>6.7889999999999997</c:v>
                </c:pt>
                <c:pt idx="5">
                  <c:v>5.1539999999999999</c:v>
                </c:pt>
                <c:pt idx="6">
                  <c:v>5.32</c:v>
                </c:pt>
                <c:pt idx="7">
                  <c:v>5.43</c:v>
                </c:pt>
                <c:pt idx="8">
                  <c:v>5.27</c:v>
                </c:pt>
                <c:pt idx="9">
                  <c:v>5.12</c:v>
                </c:pt>
                <c:pt idx="10">
                  <c:v>6.7489999999999997</c:v>
                </c:pt>
              </c:numLit>
            </c:minus>
            <c:spPr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Sheet2!$E$4:$E$14</c:f>
              <c:strCache>
                <c:ptCount val="11"/>
                <c:pt idx="0">
                  <c:v>Control</c:v>
                </c:pt>
                <c:pt idx="1">
                  <c:v>FEE (25 mg/ml for 15 min)</c:v>
                </c:pt>
                <c:pt idx="2">
                  <c:v>FEE (50 mg/ml for 15 min)</c:v>
                </c:pt>
                <c:pt idx="3">
                  <c:v>FEE (100 mg/ml for 15 min)</c:v>
                </c:pt>
                <c:pt idx="4">
                  <c:v>FEE (25 mg/ml for 30 min)</c:v>
                </c:pt>
                <c:pt idx="5">
                  <c:v>FEE (50 mg/ml for 30 min)</c:v>
                </c:pt>
                <c:pt idx="6">
                  <c:v>FEE (100 mg/ml for 30 min)</c:v>
                </c:pt>
                <c:pt idx="7">
                  <c:v>FEE (25 mg/ml for 60 min)</c:v>
                </c:pt>
                <c:pt idx="8">
                  <c:v>FEE (50 mg/ml for 30 min)</c:v>
                </c:pt>
                <c:pt idx="9">
                  <c:v>FEE (100 mg/ml for 60 min)</c:v>
                </c:pt>
                <c:pt idx="10">
                  <c:v>Unprimed </c:v>
                </c:pt>
              </c:strCache>
            </c:strRef>
          </c:cat>
          <c:val>
            <c:numRef>
              <c:f>Sheet2!$F$4:$F$14</c:f>
              <c:numCache>
                <c:formatCode>General</c:formatCode>
                <c:ptCount val="11"/>
                <c:pt idx="0">
                  <c:v>28</c:v>
                </c:pt>
                <c:pt idx="1">
                  <c:v>19</c:v>
                </c:pt>
                <c:pt idx="2">
                  <c:v>23</c:v>
                </c:pt>
                <c:pt idx="3">
                  <c:v>22</c:v>
                </c:pt>
                <c:pt idx="4">
                  <c:v>24</c:v>
                </c:pt>
                <c:pt idx="5">
                  <c:v>27</c:v>
                </c:pt>
                <c:pt idx="6">
                  <c:v>26</c:v>
                </c:pt>
                <c:pt idx="7">
                  <c:v>23</c:v>
                </c:pt>
                <c:pt idx="8">
                  <c:v>27</c:v>
                </c:pt>
                <c:pt idx="9">
                  <c:v>25</c:v>
                </c:pt>
                <c:pt idx="10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Sheet2!$G$3</c:f>
              <c:strCache>
                <c:ptCount val="1"/>
                <c:pt idx="0">
                  <c:v>Day 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1"/>
                <c:pt idx="0">
                  <c:v>7.8879999999999999</c:v>
                </c:pt>
                <c:pt idx="1">
                  <c:v>8.89</c:v>
                </c:pt>
                <c:pt idx="2">
                  <c:v>9.6609999999999996</c:v>
                </c:pt>
                <c:pt idx="3">
                  <c:v>8.7560000000000002</c:v>
                </c:pt>
                <c:pt idx="4">
                  <c:v>8.1229999999999993</c:v>
                </c:pt>
                <c:pt idx="5">
                  <c:v>7.65</c:v>
                </c:pt>
                <c:pt idx="6">
                  <c:v>7.3789999999999996</c:v>
                </c:pt>
                <c:pt idx="7">
                  <c:v>8.7200000000000006</c:v>
                </c:pt>
                <c:pt idx="8">
                  <c:v>9.6609999999999996</c:v>
                </c:pt>
                <c:pt idx="9">
                  <c:v>8.7710000000000008</c:v>
                </c:pt>
                <c:pt idx="10">
                  <c:v>6.7409999999999997</c:v>
                </c:pt>
              </c:numLit>
            </c:plus>
            <c:minus>
              <c:numLit>
                <c:formatCode>General</c:formatCode>
                <c:ptCount val="11"/>
                <c:pt idx="0">
                  <c:v>7.8879999999999999</c:v>
                </c:pt>
                <c:pt idx="1">
                  <c:v>8.89</c:v>
                </c:pt>
                <c:pt idx="2">
                  <c:v>9.6609999999999996</c:v>
                </c:pt>
                <c:pt idx="3">
                  <c:v>8.7560000000000002</c:v>
                </c:pt>
                <c:pt idx="4">
                  <c:v>8.1229999999999993</c:v>
                </c:pt>
                <c:pt idx="5">
                  <c:v>7.65</c:v>
                </c:pt>
                <c:pt idx="6">
                  <c:v>7.3789999999999996</c:v>
                </c:pt>
                <c:pt idx="7">
                  <c:v>8.7200000000000006</c:v>
                </c:pt>
                <c:pt idx="8">
                  <c:v>9.6609999999999996</c:v>
                </c:pt>
                <c:pt idx="9">
                  <c:v>8.7710000000000008</c:v>
                </c:pt>
                <c:pt idx="10">
                  <c:v>6.7409999999999997</c:v>
                </c:pt>
              </c:numLit>
            </c:minus>
            <c:spPr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Sheet2!$E$4:$E$14</c:f>
              <c:strCache>
                <c:ptCount val="11"/>
                <c:pt idx="0">
                  <c:v>Control</c:v>
                </c:pt>
                <c:pt idx="1">
                  <c:v>FEE (25 mg/ml for 15 min)</c:v>
                </c:pt>
                <c:pt idx="2">
                  <c:v>FEE (50 mg/ml for 15 min)</c:v>
                </c:pt>
                <c:pt idx="3">
                  <c:v>FEE (100 mg/ml for 15 min)</c:v>
                </c:pt>
                <c:pt idx="4">
                  <c:v>FEE (25 mg/ml for 30 min)</c:v>
                </c:pt>
                <c:pt idx="5">
                  <c:v>FEE (50 mg/ml for 30 min)</c:v>
                </c:pt>
                <c:pt idx="6">
                  <c:v>FEE (100 mg/ml for 30 min)</c:v>
                </c:pt>
                <c:pt idx="7">
                  <c:v>FEE (25 mg/ml for 60 min)</c:v>
                </c:pt>
                <c:pt idx="8">
                  <c:v>FEE (50 mg/ml for 30 min)</c:v>
                </c:pt>
                <c:pt idx="9">
                  <c:v>FEE (100 mg/ml for 60 min)</c:v>
                </c:pt>
                <c:pt idx="10">
                  <c:v>Unprimed </c:v>
                </c:pt>
              </c:strCache>
            </c:strRef>
          </c:cat>
          <c:val>
            <c:numRef>
              <c:f>Sheet2!$G$4:$G$14</c:f>
              <c:numCache>
                <c:formatCode>General</c:formatCode>
                <c:ptCount val="11"/>
                <c:pt idx="0">
                  <c:v>72</c:v>
                </c:pt>
                <c:pt idx="1">
                  <c:v>40</c:v>
                </c:pt>
                <c:pt idx="2">
                  <c:v>46</c:v>
                </c:pt>
                <c:pt idx="3">
                  <c:v>49</c:v>
                </c:pt>
                <c:pt idx="4">
                  <c:v>52</c:v>
                </c:pt>
                <c:pt idx="5">
                  <c:v>60</c:v>
                </c:pt>
                <c:pt idx="6">
                  <c:v>59</c:v>
                </c:pt>
                <c:pt idx="7">
                  <c:v>56</c:v>
                </c:pt>
                <c:pt idx="8">
                  <c:v>59</c:v>
                </c:pt>
                <c:pt idx="9">
                  <c:v>54</c:v>
                </c:pt>
                <c:pt idx="10">
                  <c:v>33</c:v>
                </c:pt>
              </c:numCache>
            </c:numRef>
          </c:val>
        </c:ser>
        <c:ser>
          <c:idx val="2"/>
          <c:order val="2"/>
          <c:tx>
            <c:strRef>
              <c:f>Sheet2!$H$3</c:f>
              <c:strCache>
                <c:ptCount val="1"/>
                <c:pt idx="0">
                  <c:v>Day 10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1"/>
                <c:pt idx="0">
                  <c:v>7.0709999999999997</c:v>
                </c:pt>
                <c:pt idx="1">
                  <c:v>7.98</c:v>
                </c:pt>
                <c:pt idx="2">
                  <c:v>7.3780000000000001</c:v>
                </c:pt>
                <c:pt idx="3">
                  <c:v>6.992</c:v>
                </c:pt>
                <c:pt idx="4">
                  <c:v>6.72</c:v>
                </c:pt>
                <c:pt idx="5">
                  <c:v>7.12</c:v>
                </c:pt>
                <c:pt idx="6">
                  <c:v>8.4329999999999998</c:v>
                </c:pt>
                <c:pt idx="7">
                  <c:v>9.15</c:v>
                </c:pt>
                <c:pt idx="8">
                  <c:v>9.9440000000000008</c:v>
                </c:pt>
                <c:pt idx="9">
                  <c:v>9.2539999999999996</c:v>
                </c:pt>
                <c:pt idx="10">
                  <c:v>9.1890000000000001</c:v>
                </c:pt>
              </c:numLit>
            </c:plus>
            <c:minus>
              <c:numLit>
                <c:formatCode>General</c:formatCode>
                <c:ptCount val="11"/>
                <c:pt idx="0">
                  <c:v>7.0709999999999997</c:v>
                </c:pt>
                <c:pt idx="1">
                  <c:v>7.98</c:v>
                </c:pt>
                <c:pt idx="2">
                  <c:v>7.3780000000000001</c:v>
                </c:pt>
                <c:pt idx="3">
                  <c:v>6.992</c:v>
                </c:pt>
                <c:pt idx="4">
                  <c:v>6.72</c:v>
                </c:pt>
                <c:pt idx="5">
                  <c:v>7.12</c:v>
                </c:pt>
                <c:pt idx="6">
                  <c:v>8.4329999999999998</c:v>
                </c:pt>
                <c:pt idx="7">
                  <c:v>9.15</c:v>
                </c:pt>
                <c:pt idx="8">
                  <c:v>9.9440000000000008</c:v>
                </c:pt>
                <c:pt idx="9">
                  <c:v>9.2539999999999996</c:v>
                </c:pt>
                <c:pt idx="10">
                  <c:v>9.1890000000000001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Sheet2!$E$4:$E$14</c:f>
              <c:strCache>
                <c:ptCount val="11"/>
                <c:pt idx="0">
                  <c:v>Control</c:v>
                </c:pt>
                <c:pt idx="1">
                  <c:v>FEE (25 mg/ml for 15 min)</c:v>
                </c:pt>
                <c:pt idx="2">
                  <c:v>FEE (50 mg/ml for 15 min)</c:v>
                </c:pt>
                <c:pt idx="3">
                  <c:v>FEE (100 mg/ml for 15 min)</c:v>
                </c:pt>
                <c:pt idx="4">
                  <c:v>FEE (25 mg/ml for 30 min)</c:v>
                </c:pt>
                <c:pt idx="5">
                  <c:v>FEE (50 mg/ml for 30 min)</c:v>
                </c:pt>
                <c:pt idx="6">
                  <c:v>FEE (100 mg/ml for 30 min)</c:v>
                </c:pt>
                <c:pt idx="7">
                  <c:v>FEE (25 mg/ml for 60 min)</c:v>
                </c:pt>
                <c:pt idx="8">
                  <c:v>FEE (50 mg/ml for 30 min)</c:v>
                </c:pt>
                <c:pt idx="9">
                  <c:v>FEE (100 mg/ml for 60 min)</c:v>
                </c:pt>
                <c:pt idx="10">
                  <c:v>Unprimed </c:v>
                </c:pt>
              </c:strCache>
            </c:strRef>
          </c:cat>
          <c:val>
            <c:numRef>
              <c:f>Sheet2!$H$4:$H$14</c:f>
              <c:numCache>
                <c:formatCode>General</c:formatCode>
                <c:ptCount val="11"/>
                <c:pt idx="0">
                  <c:v>85</c:v>
                </c:pt>
                <c:pt idx="1">
                  <c:v>60</c:v>
                </c:pt>
                <c:pt idx="2">
                  <c:v>61</c:v>
                </c:pt>
                <c:pt idx="3">
                  <c:v>64</c:v>
                </c:pt>
                <c:pt idx="4">
                  <c:v>66</c:v>
                </c:pt>
                <c:pt idx="5">
                  <c:v>78</c:v>
                </c:pt>
                <c:pt idx="6">
                  <c:v>76</c:v>
                </c:pt>
                <c:pt idx="7">
                  <c:v>71</c:v>
                </c:pt>
                <c:pt idx="8">
                  <c:v>73</c:v>
                </c:pt>
                <c:pt idx="9">
                  <c:v>69</c:v>
                </c:pt>
                <c:pt idx="10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2616752"/>
        <c:axId val="262609304"/>
      </c:barChart>
      <c:catAx>
        <c:axId val="26261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2609304"/>
        <c:crosses val="autoZero"/>
        <c:auto val="1"/>
        <c:lblAlgn val="ctr"/>
        <c:lblOffset val="100"/>
        <c:noMultiLvlLbl val="0"/>
      </c:catAx>
      <c:valAx>
        <c:axId val="2626093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800">
                    <a:solidFill>
                      <a:schemeClr val="tx1"/>
                    </a:solidFill>
                  </a:rPr>
                  <a:t>Germination</a:t>
                </a:r>
                <a:r>
                  <a:rPr lang="en-US" sz="1800" baseline="0">
                    <a:solidFill>
                      <a:schemeClr val="tx1"/>
                    </a:solidFill>
                  </a:rPr>
                  <a:t> (%)</a:t>
                </a:r>
                <a:endParaRPr lang="en-US" sz="18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4.6639234595074585E-3"/>
              <c:y val="0.316385463524002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261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105679498396031"/>
          <c:y val="4.0818755523579831E-2"/>
          <c:w val="0.18281391564329807"/>
          <c:h val="4.29224868879075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Sheet3!$F$3</c:f>
              <c:strCache>
                <c:ptCount val="1"/>
                <c:pt idx="0">
                  <c:v>Plumule length (cm)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1"/>
                <c:pt idx="0">
                  <c:v>0.43</c:v>
                </c:pt>
                <c:pt idx="1">
                  <c:v>0.33</c:v>
                </c:pt>
                <c:pt idx="2">
                  <c:v>0.41</c:v>
                </c:pt>
                <c:pt idx="3">
                  <c:v>0.42</c:v>
                </c:pt>
                <c:pt idx="4">
                  <c:v>0.44</c:v>
                </c:pt>
                <c:pt idx="5">
                  <c:v>0.48</c:v>
                </c:pt>
                <c:pt idx="6">
                  <c:v>0.51</c:v>
                </c:pt>
                <c:pt idx="7">
                  <c:v>0.49</c:v>
                </c:pt>
                <c:pt idx="8">
                  <c:v>0.46</c:v>
                </c:pt>
                <c:pt idx="9">
                  <c:v>0.45</c:v>
                </c:pt>
                <c:pt idx="10">
                  <c:v>0.32</c:v>
                </c:pt>
              </c:numLit>
            </c:plus>
            <c:minus>
              <c:numLit>
                <c:formatCode>General</c:formatCode>
                <c:ptCount val="11"/>
                <c:pt idx="0">
                  <c:v>0.43</c:v>
                </c:pt>
                <c:pt idx="1">
                  <c:v>0.33</c:v>
                </c:pt>
                <c:pt idx="2">
                  <c:v>0.41</c:v>
                </c:pt>
                <c:pt idx="3">
                  <c:v>0.42</c:v>
                </c:pt>
                <c:pt idx="4">
                  <c:v>0.44</c:v>
                </c:pt>
                <c:pt idx="5">
                  <c:v>0.48</c:v>
                </c:pt>
                <c:pt idx="6">
                  <c:v>0.51</c:v>
                </c:pt>
                <c:pt idx="7">
                  <c:v>0.49</c:v>
                </c:pt>
                <c:pt idx="8">
                  <c:v>0.46</c:v>
                </c:pt>
                <c:pt idx="9">
                  <c:v>0.45</c:v>
                </c:pt>
                <c:pt idx="10">
                  <c:v>0.32</c:v>
                </c:pt>
              </c:numLit>
            </c:minus>
            <c:spPr>
              <a:noFill/>
              <a:ln w="12700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Sheet3!$E$4:$E$14</c:f>
              <c:strCache>
                <c:ptCount val="11"/>
                <c:pt idx="0">
                  <c:v>Control</c:v>
                </c:pt>
                <c:pt idx="1">
                  <c:v>FEE (25 mg/ml for 15 min)</c:v>
                </c:pt>
                <c:pt idx="2">
                  <c:v>FEE (50 mg/ml for 15 min)</c:v>
                </c:pt>
                <c:pt idx="3">
                  <c:v>FEE (100 mg/ml for 15 min)</c:v>
                </c:pt>
                <c:pt idx="4">
                  <c:v>FEE (25 mg/ml for 30 min)</c:v>
                </c:pt>
                <c:pt idx="5">
                  <c:v>FEE (50 mg/ml for 30 min)</c:v>
                </c:pt>
                <c:pt idx="6">
                  <c:v>FEE (100 mg/ml for 30 min)</c:v>
                </c:pt>
                <c:pt idx="7">
                  <c:v>FEE (25 mg/ml for 60 min)</c:v>
                </c:pt>
                <c:pt idx="8">
                  <c:v>FEE (50 mg/ml for 30 min)</c:v>
                </c:pt>
                <c:pt idx="9">
                  <c:v>FEE (100 mg/ml for 60 min)</c:v>
                </c:pt>
                <c:pt idx="10">
                  <c:v>Unprimed </c:v>
                </c:pt>
              </c:strCache>
            </c:strRef>
          </c:cat>
          <c:val>
            <c:numRef>
              <c:f>Sheet3!$F$4:$F$14</c:f>
              <c:numCache>
                <c:formatCode>General</c:formatCode>
                <c:ptCount val="11"/>
                <c:pt idx="0">
                  <c:v>4.9800000000000004</c:v>
                </c:pt>
                <c:pt idx="1">
                  <c:v>3.5</c:v>
                </c:pt>
                <c:pt idx="2">
                  <c:v>3.87</c:v>
                </c:pt>
                <c:pt idx="3">
                  <c:v>3.98</c:v>
                </c:pt>
                <c:pt idx="4">
                  <c:v>4.2300000000000004</c:v>
                </c:pt>
                <c:pt idx="5">
                  <c:v>4.8499999999999996</c:v>
                </c:pt>
                <c:pt idx="6">
                  <c:v>4.82</c:v>
                </c:pt>
                <c:pt idx="7">
                  <c:v>4.3899999999999997</c:v>
                </c:pt>
                <c:pt idx="8">
                  <c:v>4.78</c:v>
                </c:pt>
                <c:pt idx="9">
                  <c:v>4.21</c:v>
                </c:pt>
                <c:pt idx="10">
                  <c:v>2.67</c:v>
                </c:pt>
              </c:numCache>
            </c:numRef>
          </c:val>
        </c:ser>
        <c:ser>
          <c:idx val="1"/>
          <c:order val="1"/>
          <c:tx>
            <c:strRef>
              <c:f>Sheet3!$G$3</c:f>
              <c:strCache>
                <c:ptCount val="1"/>
                <c:pt idx="0">
                  <c:v>Radicle length (cm)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11"/>
                <c:pt idx="0">
                  <c:v>0.14000000000000001</c:v>
                </c:pt>
                <c:pt idx="1">
                  <c:v>0.08</c:v>
                </c:pt>
                <c:pt idx="2">
                  <c:v>0.13</c:v>
                </c:pt>
                <c:pt idx="3">
                  <c:v>0.12</c:v>
                </c:pt>
                <c:pt idx="4">
                  <c:v>0.16</c:v>
                </c:pt>
                <c:pt idx="5">
                  <c:v>0.12</c:v>
                </c:pt>
                <c:pt idx="6">
                  <c:v>0.17</c:v>
                </c:pt>
                <c:pt idx="7">
                  <c:v>0.14000000000000001</c:v>
                </c:pt>
                <c:pt idx="8">
                  <c:v>0.15</c:v>
                </c:pt>
                <c:pt idx="9">
                  <c:v>0.13</c:v>
                </c:pt>
                <c:pt idx="10">
                  <c:v>0.09</c:v>
                </c:pt>
              </c:numLit>
            </c:plus>
            <c:minus>
              <c:numLit>
                <c:formatCode>General</c:formatCode>
                <c:ptCount val="11"/>
                <c:pt idx="0">
                  <c:v>0.14000000000000001</c:v>
                </c:pt>
                <c:pt idx="1">
                  <c:v>0.08</c:v>
                </c:pt>
                <c:pt idx="2">
                  <c:v>0.13</c:v>
                </c:pt>
                <c:pt idx="3">
                  <c:v>0.12</c:v>
                </c:pt>
                <c:pt idx="4">
                  <c:v>0.16</c:v>
                </c:pt>
                <c:pt idx="5">
                  <c:v>0.12</c:v>
                </c:pt>
                <c:pt idx="6">
                  <c:v>0.17</c:v>
                </c:pt>
                <c:pt idx="7">
                  <c:v>0.14000000000000001</c:v>
                </c:pt>
                <c:pt idx="8">
                  <c:v>0.15</c:v>
                </c:pt>
                <c:pt idx="9">
                  <c:v>0.13</c:v>
                </c:pt>
                <c:pt idx="10">
                  <c:v>0.09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Sheet3!$E$4:$E$14</c:f>
              <c:strCache>
                <c:ptCount val="11"/>
                <c:pt idx="0">
                  <c:v>Control</c:v>
                </c:pt>
                <c:pt idx="1">
                  <c:v>FEE (25 mg/ml for 15 min)</c:v>
                </c:pt>
                <c:pt idx="2">
                  <c:v>FEE (50 mg/ml for 15 min)</c:v>
                </c:pt>
                <c:pt idx="3">
                  <c:v>FEE (100 mg/ml for 15 min)</c:v>
                </c:pt>
                <c:pt idx="4">
                  <c:v>FEE (25 mg/ml for 30 min)</c:v>
                </c:pt>
                <c:pt idx="5">
                  <c:v>FEE (50 mg/ml for 30 min)</c:v>
                </c:pt>
                <c:pt idx="6">
                  <c:v>FEE (100 mg/ml for 30 min)</c:v>
                </c:pt>
                <c:pt idx="7">
                  <c:v>FEE (25 mg/ml for 60 min)</c:v>
                </c:pt>
                <c:pt idx="8">
                  <c:v>FEE (50 mg/ml for 30 min)</c:v>
                </c:pt>
                <c:pt idx="9">
                  <c:v>FEE (100 mg/ml for 60 min)</c:v>
                </c:pt>
                <c:pt idx="10">
                  <c:v>Unprimed </c:v>
                </c:pt>
              </c:strCache>
            </c:strRef>
          </c:cat>
          <c:val>
            <c:numRef>
              <c:f>Sheet3!$G$4:$G$14</c:f>
              <c:numCache>
                <c:formatCode>General</c:formatCode>
                <c:ptCount val="11"/>
                <c:pt idx="0">
                  <c:v>1.1599999999999999</c:v>
                </c:pt>
                <c:pt idx="1">
                  <c:v>1.1100000000000001</c:v>
                </c:pt>
                <c:pt idx="2">
                  <c:v>1.1200000000000001</c:v>
                </c:pt>
                <c:pt idx="3">
                  <c:v>1.1499999999999999</c:v>
                </c:pt>
                <c:pt idx="4">
                  <c:v>1.0900000000000001</c:v>
                </c:pt>
                <c:pt idx="5">
                  <c:v>1.26</c:v>
                </c:pt>
                <c:pt idx="6">
                  <c:v>1.26</c:v>
                </c:pt>
                <c:pt idx="7">
                  <c:v>1.1299999999999999</c:v>
                </c:pt>
                <c:pt idx="8">
                  <c:v>1.23</c:v>
                </c:pt>
                <c:pt idx="9">
                  <c:v>1.22</c:v>
                </c:pt>
                <c:pt idx="10">
                  <c:v>1.02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2610480"/>
        <c:axId val="262612832"/>
      </c:barChart>
      <c:catAx>
        <c:axId val="26261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2612832"/>
        <c:crosses val="autoZero"/>
        <c:auto val="1"/>
        <c:lblAlgn val="ctr"/>
        <c:lblOffset val="100"/>
        <c:noMultiLvlLbl val="0"/>
      </c:catAx>
      <c:valAx>
        <c:axId val="262612832"/>
        <c:scaling>
          <c:orientation val="minMax"/>
          <c:max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800" dirty="0"/>
                  <a:t>Length  (cm)</a:t>
                </a:r>
              </a:p>
            </c:rich>
          </c:tx>
          <c:layout>
            <c:manualLayout>
              <c:xMode val="edge"/>
              <c:yMode val="edge"/>
              <c:x val="6.9991257522452775E-3"/>
              <c:y val="0.353016601802589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261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119684682955215"/>
          <c:y val="1.4382208547623589E-2"/>
          <c:w val="0.33710618665768233"/>
          <c:h val="9.64289575277961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0.60826</cdr:x>
      <cdr:y>0.59138</cdr:y>
    </cdr:from>
    <cdr:to>
      <cdr:x>0.66677</cdr:x>
      <cdr:y>0.74138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8014336" y="4118608"/>
          <a:ext cx="770964" cy="104462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175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557195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111439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671586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222878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78597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3343172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90036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4457563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0.70026</cdr:x>
      <cdr:y>0.30745</cdr:y>
    </cdr:from>
    <cdr:to>
      <cdr:x>0.75877</cdr:x>
      <cdr:y>0.45744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9226560" y="2141167"/>
          <a:ext cx="770964" cy="104462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175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557195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111439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671586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222878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78597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3343172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90036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4457563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0.79298</cdr:x>
      <cdr:y>0.70996</cdr:y>
    </cdr:from>
    <cdr:to>
      <cdr:x>0.83722</cdr:x>
      <cdr:y>0.85996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0448246" y="4944453"/>
          <a:ext cx="582951" cy="104462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175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557195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111439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671586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2228781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78597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3343172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900367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4457563" algn="l" defTabSz="1114391" rtl="0" eaLnBrk="1" latinLnBrk="0" hangingPunct="1">
            <a:defRPr sz="2194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0.87692</cdr:x>
      <cdr:y>0.56563</cdr:y>
    </cdr:from>
    <cdr:to>
      <cdr:x>0.93543</cdr:x>
      <cdr:y>0.71562</cdr:y>
    </cdr:to>
    <cdr:sp macro="" textlink="">
      <cdr:nvSpPr>
        <cdr:cNvPr id="5" name="Oval 4"/>
        <cdr:cNvSpPr/>
      </cdr:nvSpPr>
      <cdr:spPr>
        <a:xfrm xmlns:a="http://schemas.openxmlformats.org/drawingml/2006/main">
          <a:off x="11554243" y="3939259"/>
          <a:ext cx="770964" cy="104462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175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0.07921</cdr:x>
      <cdr:y>0.57661</cdr:y>
    </cdr:from>
    <cdr:to>
      <cdr:x>0.09553</cdr:x>
      <cdr:y>0.59269</cdr:y>
    </cdr:to>
    <cdr:sp macro="" textlink="">
      <cdr:nvSpPr>
        <cdr:cNvPr id="6" name="Freeform 5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1095179" y="3964209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fr-FR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0.1668</cdr:x>
      <cdr:y>0.5733</cdr:y>
    </cdr:from>
    <cdr:to>
      <cdr:x>0.18312</cdr:x>
      <cdr:y>0.58939</cdr:y>
    </cdr:to>
    <cdr:sp macro="" textlink="">
      <cdr:nvSpPr>
        <cdr:cNvPr id="7" name="Freeform 6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2249300" y="3941207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0.25644</cdr:x>
      <cdr:y>0.6058</cdr:y>
    </cdr:from>
    <cdr:to>
      <cdr:x>0.27277</cdr:x>
      <cdr:y>0.62189</cdr:y>
    </cdr:to>
    <cdr:sp macro="" textlink="">
      <cdr:nvSpPr>
        <cdr:cNvPr id="8" name="Freeform 7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3430400" y="4167514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0.34161</cdr:x>
      <cdr:y>0.5733</cdr:y>
    </cdr:from>
    <cdr:to>
      <cdr:x>0.35793</cdr:x>
      <cdr:y>0.58939</cdr:y>
    </cdr:to>
    <cdr:sp macro="" textlink="">
      <cdr:nvSpPr>
        <cdr:cNvPr id="9" name="Freeform 8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4552473" y="3941207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0.43279</cdr:x>
      <cdr:y>0.65845</cdr:y>
    </cdr:from>
    <cdr:to>
      <cdr:x>0.44911</cdr:x>
      <cdr:y>0.67453</cdr:y>
    </cdr:to>
    <cdr:sp macro="" textlink="">
      <cdr:nvSpPr>
        <cdr:cNvPr id="10" name="Freeform 9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5753894" y="4534174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0.51809</cdr:x>
      <cdr:y>0.5733</cdr:y>
    </cdr:from>
    <cdr:to>
      <cdr:x>0.53441</cdr:x>
      <cdr:y>0.58939</cdr:y>
    </cdr:to>
    <cdr:sp macro="" textlink="">
      <cdr:nvSpPr>
        <cdr:cNvPr id="11" name="Freeform 10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6877853" y="3941205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0.60448</cdr:x>
      <cdr:y>0.70069</cdr:y>
    </cdr:from>
    <cdr:to>
      <cdr:x>0.62257</cdr:x>
      <cdr:y>0.71267</cdr:y>
    </cdr:to>
    <cdr:sp macro="" textlink="">
      <cdr:nvSpPr>
        <cdr:cNvPr id="12" name="Freeform 11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8042088" y="4802405"/>
          <a:ext cx="83461" cy="23835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0.87014</cdr:x>
      <cdr:y>0.62943</cdr:y>
    </cdr:from>
    <cdr:to>
      <cdr:x>0.88646</cdr:x>
      <cdr:y>0.64552</cdr:y>
    </cdr:to>
    <cdr:sp macro="" textlink="">
      <cdr:nvSpPr>
        <cdr:cNvPr id="13" name="Freeform 12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11516385" y="4332119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0.78482</cdr:x>
      <cdr:y>0.77211</cdr:y>
    </cdr:from>
    <cdr:to>
      <cdr:x>0.80114</cdr:x>
      <cdr:y>0.7882</cdr:y>
    </cdr:to>
    <cdr:sp macro="" textlink="">
      <cdr:nvSpPr>
        <cdr:cNvPr id="14" name="Freeform 13"/>
        <cdr:cNvSpPr>
          <a:spLocks xmlns:a="http://schemas.openxmlformats.org/drawingml/2006/main"/>
        </cdr:cNvSpPr>
      </cdr:nvSpPr>
      <cdr:spPr bwMode="auto">
        <a:xfrm xmlns:a="http://schemas.openxmlformats.org/drawingml/2006/main" rot="13978889">
          <a:off x="10392223" y="5325764"/>
          <a:ext cx="112046" cy="215037"/>
        </a:xfrm>
        <a:custGeom xmlns:a="http://schemas.openxmlformats.org/drawingml/2006/main">
          <a:avLst/>
          <a:gdLst>
            <a:gd name="T0" fmla="*/ 0 w 35"/>
            <a:gd name="T1" fmla="*/ 2147483646 h 128"/>
            <a:gd name="T2" fmla="*/ 2147483646 w 35"/>
            <a:gd name="T3" fmla="*/ 2147483646 h 128"/>
            <a:gd name="T4" fmla="*/ 2147483646 w 35"/>
            <a:gd name="T5" fmla="*/ 2147483646 h 128"/>
            <a:gd name="T6" fmla="*/ 2147483646 w 35"/>
            <a:gd name="T7" fmla="*/ 2147483646 h 128"/>
            <a:gd name="T8" fmla="*/ 2147483646 w 35"/>
            <a:gd name="T9" fmla="*/ 0 h 128"/>
            <a:gd name="T10" fmla="*/ 2147483646 w 35"/>
            <a:gd name="T11" fmla="*/ 2147483646 h 128"/>
            <a:gd name="T12" fmla="*/ 0 w 35"/>
            <a:gd name="T13" fmla="*/ 2147483646 h 128"/>
            <a:gd name="T14" fmla="*/ 0 60000 65536"/>
            <a:gd name="T15" fmla="*/ 0 60000 65536"/>
            <a:gd name="T16" fmla="*/ 0 60000 65536"/>
            <a:gd name="T17" fmla="*/ 0 60000 65536"/>
            <a:gd name="T18" fmla="*/ 0 60000 65536"/>
            <a:gd name="T19" fmla="*/ 0 60000 65536"/>
            <a:gd name="T20" fmla="*/ 0 60000 65536"/>
          </a:gdLst>
          <a:ahLst/>
          <a:cxnLst>
            <a:cxn ang="T14">
              <a:pos x="T0" y="T1"/>
            </a:cxn>
            <a:cxn ang="T15">
              <a:pos x="T2" y="T3"/>
            </a:cxn>
            <a:cxn ang="T16">
              <a:pos x="T4" y="T5"/>
            </a:cxn>
            <a:cxn ang="T17">
              <a:pos x="T6" y="T7"/>
            </a:cxn>
            <a:cxn ang="T18">
              <a:pos x="T8" y="T9"/>
            </a:cxn>
            <a:cxn ang="T19">
              <a:pos x="T10" y="T11"/>
            </a:cxn>
            <a:cxn ang="T20">
              <a:pos x="T12" y="T13"/>
            </a:cxn>
          </a:cxnLst>
          <a:rect l="0" t="0" r="r" b="b"/>
          <a:pathLst>
            <a:path w="35" h="128">
              <a:moveTo>
                <a:pt x="0" y="97"/>
              </a:moveTo>
              <a:cubicBezTo>
                <a:pt x="18" y="128"/>
                <a:pt x="18" y="128"/>
                <a:pt x="18" y="128"/>
              </a:cubicBezTo>
              <a:cubicBezTo>
                <a:pt x="35" y="97"/>
                <a:pt x="35" y="97"/>
                <a:pt x="35" y="97"/>
              </a:cubicBezTo>
              <a:cubicBezTo>
                <a:pt x="27" y="97"/>
                <a:pt x="27" y="97"/>
                <a:pt x="27" y="97"/>
              </a:cubicBezTo>
              <a:cubicBezTo>
                <a:pt x="26" y="61"/>
                <a:pt x="15" y="30"/>
                <a:pt x="2" y="0"/>
              </a:cubicBezTo>
              <a:cubicBezTo>
                <a:pt x="10" y="29"/>
                <a:pt x="8" y="63"/>
                <a:pt x="8" y="97"/>
              </a:cubicBezTo>
              <a:lnTo>
                <a:pt x="0" y="97"/>
              </a:lnTo>
              <a:close/>
            </a:path>
          </a:pathLst>
        </a:cu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 w="7938" cap="rnd">
          <a:solidFill>
            <a:schemeClr val="accent6">
              <a:lumMod val="50000"/>
            </a:schemeClr>
          </a:solidFill>
          <a:prstDash val="solid"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496484"/>
            <a:ext cx="10972800" cy="3183467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802717"/>
            <a:ext cx="10972800" cy="2207683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9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2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86834"/>
            <a:ext cx="315468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86834"/>
            <a:ext cx="9281160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5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6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279652"/>
            <a:ext cx="12618720" cy="3803649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6119285"/>
            <a:ext cx="12618720" cy="2000249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0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434167"/>
            <a:ext cx="621792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434167"/>
            <a:ext cx="621792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4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86834"/>
            <a:ext cx="1261872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241551"/>
            <a:ext cx="6189344" cy="109854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340100"/>
            <a:ext cx="6189344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241551"/>
            <a:ext cx="6219826" cy="109854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340100"/>
            <a:ext cx="6219826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4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3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1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609600"/>
            <a:ext cx="4718684" cy="213360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316567"/>
            <a:ext cx="7406640" cy="6498167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743200"/>
            <a:ext cx="4718684" cy="5082117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8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609600"/>
            <a:ext cx="4718684" cy="213360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316567"/>
            <a:ext cx="7406640" cy="6498167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743200"/>
            <a:ext cx="4718684" cy="5082117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8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86834"/>
            <a:ext cx="1261872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434167"/>
            <a:ext cx="1261872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8475134"/>
            <a:ext cx="329184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A62A2-D90E-4AAB-8913-4B613E2D6BC7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8475134"/>
            <a:ext cx="49377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8475134"/>
            <a:ext cx="329184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9C851-BE54-44F3-A4B0-5F13D7640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8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46FFDCA-0A1C-BC78-DEE6-8102EFE5A356}"/>
              </a:ext>
            </a:extLst>
          </p:cNvPr>
          <p:cNvSpPr txBox="1"/>
          <p:nvPr/>
        </p:nvSpPr>
        <p:spPr>
          <a:xfrm>
            <a:off x="508000" y="5386508"/>
            <a:ext cx="13527313" cy="786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S1.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HPTLC fingerprints of standards and marigold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methanolic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extract. Mobile phase: toluene: ethyl acetate: formic acid (13:11:2) (v/v/v); Wavelength: 254 nm and 360 nm. CA: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caffeic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acid,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QR: 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quercetin,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KF: </a:t>
            </a:r>
            <a:r>
              <a:rPr lang="en-US" sz="1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kaempferol</a:t>
            </a: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FEE: flavonoid enriched-extract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French marigold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212" y="4614120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67403" y="4618866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51217" y="4612498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KF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74981" y="4615304"/>
            <a:ext cx="684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13" y="1324170"/>
            <a:ext cx="2446462" cy="32099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581" y="1324169"/>
            <a:ext cx="2446463" cy="32099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838581" y="4614120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76772" y="4618866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60586" y="4612498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KF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84350" y="4615304"/>
            <a:ext cx="684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6307" y="979870"/>
            <a:ext cx="989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254 nm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75675" y="921686"/>
            <a:ext cx="989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360 nm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A8B128D5-6E97-77B5-FD9C-1481F17BBB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510" y="1400782"/>
            <a:ext cx="3957117" cy="17359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6DB489A0-6BC4-55F9-5046-CB6AFDE3062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961"/>
          <a:stretch/>
        </p:blipFill>
        <p:spPr>
          <a:xfrm>
            <a:off x="10182435" y="1361616"/>
            <a:ext cx="4020022" cy="180147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="" xmlns:a16="http://schemas.microsoft.com/office/drawing/2014/main" id="{FBA85EBA-B807-9ECD-9C53-6DC1B3E8491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567"/>
          <a:stretch/>
        </p:blipFill>
        <p:spPr>
          <a:xfrm>
            <a:off x="10182435" y="3218124"/>
            <a:ext cx="4351000" cy="187147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4D5D9E24-96F7-14FA-C4CF-30FD717E304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2031"/>
          <a:stretch/>
        </p:blipFill>
        <p:spPr>
          <a:xfrm>
            <a:off x="5677523" y="3218124"/>
            <a:ext cx="4030104" cy="173688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381DBE27-D414-AEBB-578B-19C8E6270F34}"/>
              </a:ext>
            </a:extLst>
          </p:cNvPr>
          <p:cNvSpPr txBox="1"/>
          <p:nvPr/>
        </p:nvSpPr>
        <p:spPr>
          <a:xfrm>
            <a:off x="6153071" y="146570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81DBE27-D414-AEBB-578B-19C8E6270F34}"/>
              </a:ext>
            </a:extLst>
          </p:cNvPr>
          <p:cNvSpPr txBox="1"/>
          <p:nvPr/>
        </p:nvSpPr>
        <p:spPr>
          <a:xfrm>
            <a:off x="10608839" y="135371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81DBE27-D414-AEBB-578B-19C8E6270F34}"/>
              </a:ext>
            </a:extLst>
          </p:cNvPr>
          <p:cNvSpPr txBox="1"/>
          <p:nvPr/>
        </p:nvSpPr>
        <p:spPr>
          <a:xfrm>
            <a:off x="6140247" y="326460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KF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381DBE27-D414-AEBB-578B-19C8E6270F34}"/>
              </a:ext>
            </a:extLst>
          </p:cNvPr>
          <p:cNvSpPr txBox="1"/>
          <p:nvPr/>
        </p:nvSpPr>
        <p:spPr>
          <a:xfrm>
            <a:off x="10634487" y="320360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50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386548"/>
              </p:ext>
            </p:extLst>
          </p:nvPr>
        </p:nvGraphicFramePr>
        <p:xfrm>
          <a:off x="330299" y="0"/>
          <a:ext cx="13175944" cy="6964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10391637" y="4964964"/>
            <a:ext cx="1187553" cy="2048226"/>
          </a:xfrm>
          <a:prstGeom prst="roundRect">
            <a:avLst/>
          </a:prstGeom>
          <a:noFill/>
          <a:ln w="508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Freeform 73"/>
          <p:cNvSpPr>
            <a:spLocks/>
          </p:cNvSpPr>
          <p:nvPr/>
        </p:nvSpPr>
        <p:spPr bwMode="auto">
          <a:xfrm rot="13395987">
            <a:off x="11089414" y="3770075"/>
            <a:ext cx="315472" cy="1228846"/>
          </a:xfrm>
          <a:custGeom>
            <a:avLst/>
            <a:gdLst>
              <a:gd name="T0" fmla="*/ 0 w 35"/>
              <a:gd name="T1" fmla="*/ 2147483646 h 128"/>
              <a:gd name="T2" fmla="*/ 2147483646 w 35"/>
              <a:gd name="T3" fmla="*/ 2147483646 h 128"/>
              <a:gd name="T4" fmla="*/ 2147483646 w 35"/>
              <a:gd name="T5" fmla="*/ 2147483646 h 128"/>
              <a:gd name="T6" fmla="*/ 2147483646 w 35"/>
              <a:gd name="T7" fmla="*/ 2147483646 h 128"/>
              <a:gd name="T8" fmla="*/ 2147483646 w 35"/>
              <a:gd name="T9" fmla="*/ 0 h 128"/>
              <a:gd name="T10" fmla="*/ 2147483646 w 35"/>
              <a:gd name="T11" fmla="*/ 2147483646 h 128"/>
              <a:gd name="T12" fmla="*/ 0 w 35"/>
              <a:gd name="T13" fmla="*/ 2147483646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5" h="128">
                <a:moveTo>
                  <a:pt x="0" y="97"/>
                </a:moveTo>
                <a:cubicBezTo>
                  <a:pt x="18" y="128"/>
                  <a:pt x="18" y="128"/>
                  <a:pt x="18" y="128"/>
                </a:cubicBezTo>
                <a:cubicBezTo>
                  <a:pt x="35" y="97"/>
                  <a:pt x="35" y="97"/>
                  <a:pt x="35" y="97"/>
                </a:cubicBezTo>
                <a:cubicBezTo>
                  <a:pt x="27" y="97"/>
                  <a:pt x="27" y="97"/>
                  <a:pt x="27" y="97"/>
                </a:cubicBezTo>
                <a:cubicBezTo>
                  <a:pt x="26" y="61"/>
                  <a:pt x="15" y="30"/>
                  <a:pt x="2" y="0"/>
                </a:cubicBezTo>
                <a:cubicBezTo>
                  <a:pt x="10" y="29"/>
                  <a:pt x="8" y="63"/>
                  <a:pt x="8" y="97"/>
                </a:cubicBezTo>
                <a:lnTo>
                  <a:pt x="0" y="97"/>
                </a:lnTo>
                <a:close/>
              </a:path>
            </a:pathLst>
          </a:custGeom>
          <a:solidFill>
            <a:srgbClr val="FF0000"/>
          </a:solidFill>
          <a:ln w="7938" cap="rnd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1161347" y="2923596"/>
            <a:ext cx="29883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Considering germination </a:t>
            </a:r>
          </a:p>
          <a:p>
            <a:pPr algn="ctr"/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statistics,</a:t>
            </a:r>
          </a:p>
          <a:p>
            <a:pPr algn="ctr"/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selected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097860" y="2251188"/>
            <a:ext cx="2229963" cy="4781006"/>
          </a:xfrm>
          <a:prstGeom prst="roundRect">
            <a:avLst/>
          </a:prstGeom>
          <a:noFill/>
          <a:ln w="508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/>
          </p:cNvSpPr>
          <p:nvPr/>
        </p:nvSpPr>
        <p:spPr bwMode="auto">
          <a:xfrm rot="10800000">
            <a:off x="9043178" y="1503271"/>
            <a:ext cx="397607" cy="712498"/>
          </a:xfrm>
          <a:custGeom>
            <a:avLst/>
            <a:gdLst>
              <a:gd name="T0" fmla="*/ 2147483646 w 213"/>
              <a:gd name="T1" fmla="*/ 2147483646 h 600"/>
              <a:gd name="T2" fmla="*/ 2147483646 w 213"/>
              <a:gd name="T3" fmla="*/ 0 h 600"/>
              <a:gd name="T4" fmla="*/ 2147483646 w 213"/>
              <a:gd name="T5" fmla="*/ 0 h 600"/>
              <a:gd name="T6" fmla="*/ 2147483646 w 213"/>
              <a:gd name="T7" fmla="*/ 2147483646 h 600"/>
              <a:gd name="T8" fmla="*/ 2147483646 w 213"/>
              <a:gd name="T9" fmla="*/ 2147483646 h 600"/>
              <a:gd name="T10" fmla="*/ 2147483646 w 213"/>
              <a:gd name="T11" fmla="*/ 2147483646 h 600"/>
              <a:gd name="T12" fmla="*/ 0 w 213"/>
              <a:gd name="T13" fmla="*/ 2147483646 h 600"/>
              <a:gd name="T14" fmla="*/ 2147483646 w 213"/>
              <a:gd name="T15" fmla="*/ 2147483646 h 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3" h="600">
                <a:moveTo>
                  <a:pt x="59" y="415"/>
                </a:moveTo>
                <a:lnTo>
                  <a:pt x="107" y="0"/>
                </a:lnTo>
                <a:lnTo>
                  <a:pt x="154" y="415"/>
                </a:lnTo>
                <a:lnTo>
                  <a:pt x="213" y="415"/>
                </a:lnTo>
                <a:lnTo>
                  <a:pt x="107" y="600"/>
                </a:lnTo>
                <a:lnTo>
                  <a:pt x="0" y="415"/>
                </a:lnTo>
                <a:lnTo>
                  <a:pt x="59" y="415"/>
                </a:lnTo>
                <a:close/>
              </a:path>
            </a:pathLst>
          </a:custGeom>
          <a:solidFill>
            <a:srgbClr val="FF0000"/>
          </a:solidFill>
          <a:ln w="6350" cap="rnd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533139" y="1006509"/>
            <a:ext cx="3743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PEG-6000 (10 %) was optimized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8071309"/>
            <a:ext cx="15659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NB: Maximum germination occurred between day 3 and 5</a:t>
            </a:r>
          </a:p>
          <a:p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Mostly, statistically insignificant germination (%) between day 5 and 10 for both the seeds received different PEG-6000 treatment</a:t>
            </a:r>
          </a:p>
          <a:p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N22 exhibited concentration independent germination status (5 and 10 % of PEG-6000) on day 5 and 10 </a:t>
            </a:r>
          </a:p>
          <a:p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111982" y="7300245"/>
            <a:ext cx="7351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S2. Optimization of artificial drought induction to IET4786 seeds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597523" y="1337207"/>
            <a:ext cx="770964" cy="1210687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464049" y="1358964"/>
            <a:ext cx="770964" cy="1044624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943475" y="1503271"/>
            <a:ext cx="736242" cy="1044624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178520" y="2096860"/>
            <a:ext cx="770964" cy="1044624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3276693" y="8328195"/>
            <a:ext cx="131093" cy="344054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064187" y="2215769"/>
            <a:ext cx="3399166" cy="925715"/>
          </a:xfrm>
          <a:prstGeom prst="rect">
            <a:avLst/>
          </a:prstGeom>
          <a:noFill/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0939555" y="8743018"/>
            <a:ext cx="260930" cy="126066"/>
          </a:xfrm>
          <a:prstGeom prst="rect">
            <a:avLst/>
          </a:prstGeom>
          <a:noFill/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73"/>
          <p:cNvSpPr>
            <a:spLocks/>
          </p:cNvSpPr>
          <p:nvPr/>
        </p:nvSpPr>
        <p:spPr bwMode="auto">
          <a:xfrm rot="14212399">
            <a:off x="5973580" y="8088590"/>
            <a:ext cx="101717" cy="254786"/>
          </a:xfrm>
          <a:custGeom>
            <a:avLst/>
            <a:gdLst>
              <a:gd name="T0" fmla="*/ 0 w 35"/>
              <a:gd name="T1" fmla="*/ 2147483646 h 128"/>
              <a:gd name="T2" fmla="*/ 2147483646 w 35"/>
              <a:gd name="T3" fmla="*/ 2147483646 h 128"/>
              <a:gd name="T4" fmla="*/ 2147483646 w 35"/>
              <a:gd name="T5" fmla="*/ 2147483646 h 128"/>
              <a:gd name="T6" fmla="*/ 2147483646 w 35"/>
              <a:gd name="T7" fmla="*/ 2147483646 h 128"/>
              <a:gd name="T8" fmla="*/ 2147483646 w 35"/>
              <a:gd name="T9" fmla="*/ 0 h 128"/>
              <a:gd name="T10" fmla="*/ 2147483646 w 35"/>
              <a:gd name="T11" fmla="*/ 2147483646 h 128"/>
              <a:gd name="T12" fmla="*/ 0 w 35"/>
              <a:gd name="T13" fmla="*/ 2147483646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5" h="128">
                <a:moveTo>
                  <a:pt x="0" y="97"/>
                </a:moveTo>
                <a:cubicBezTo>
                  <a:pt x="18" y="128"/>
                  <a:pt x="18" y="128"/>
                  <a:pt x="18" y="128"/>
                </a:cubicBezTo>
                <a:cubicBezTo>
                  <a:pt x="35" y="97"/>
                  <a:pt x="35" y="97"/>
                  <a:pt x="35" y="97"/>
                </a:cubicBezTo>
                <a:cubicBezTo>
                  <a:pt x="27" y="97"/>
                  <a:pt x="27" y="97"/>
                  <a:pt x="27" y="97"/>
                </a:cubicBezTo>
                <a:cubicBezTo>
                  <a:pt x="26" y="61"/>
                  <a:pt x="15" y="30"/>
                  <a:pt x="2" y="0"/>
                </a:cubicBezTo>
                <a:cubicBezTo>
                  <a:pt x="10" y="29"/>
                  <a:pt x="8" y="63"/>
                  <a:pt x="8" y="97"/>
                </a:cubicBezTo>
                <a:lnTo>
                  <a:pt x="0" y="97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7938" cap="rnd">
            <a:solidFill>
              <a:schemeClr val="accent6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0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341153"/>
              </p:ext>
            </p:extLst>
          </p:nvPr>
        </p:nvGraphicFramePr>
        <p:xfrm>
          <a:off x="704850" y="247650"/>
          <a:ext cx="13030200" cy="7296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" y="8391286"/>
            <a:ext cx="14249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NB: All primed seeds exhibited significantly higher germination potential compared to unprimed seeds. However, the optimum </a:t>
            </a:r>
            <a:r>
              <a:rPr lang="en-US" sz="18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primining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condition has been found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be FEE (50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mg/ml)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30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in terms of seed germination compared to control.</a:t>
            </a:r>
            <a:endParaRPr lang="en-US" sz="18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86601" y="1162050"/>
            <a:ext cx="895350" cy="5512731"/>
          </a:xfrm>
          <a:prstGeom prst="roundRect">
            <a:avLst/>
          </a:prstGeom>
          <a:noFill/>
          <a:ln w="508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75512" y="7348367"/>
            <a:ext cx="746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S3. Optimization of priming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 in terms of seed germination 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6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7727742"/>
              </p:ext>
            </p:extLst>
          </p:nvPr>
        </p:nvGraphicFramePr>
        <p:xfrm>
          <a:off x="592686" y="864171"/>
          <a:ext cx="12641943" cy="645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428779" y="7162330"/>
            <a:ext cx="11318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S4.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Optimization of priming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 in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growth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measured as </a:t>
            </a:r>
            <a:r>
              <a:rPr lang="en-US" sz="1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plumule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radical length 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594536" y="1561193"/>
            <a:ext cx="986971" cy="4942137"/>
          </a:xfrm>
          <a:prstGeom prst="roundRect">
            <a:avLst/>
          </a:prstGeom>
          <a:noFill/>
          <a:ln w="508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6807" y="8190662"/>
            <a:ext cx="1424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NB: All primed seeds exhibited significant difference in growth pattern in terms of </a:t>
            </a:r>
            <a:r>
              <a:rPr lang="en-US" sz="18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plumule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radical length compared to unprimed seeds. However, the optimum </a:t>
            </a:r>
            <a:r>
              <a:rPr lang="en-US" sz="18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primining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condition has been found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be FEE (50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mg/ml) 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30 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in terms of growth of germinated seeds compared to control.</a:t>
            </a:r>
            <a:endParaRPr lang="en-US" sz="18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46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218D7D-2C3F-0B51-08DA-DE76462B11BF}"/>
              </a:ext>
            </a:extLst>
          </p:cNvPr>
          <p:cNvSpPr txBox="1"/>
          <p:nvPr/>
        </p:nvSpPr>
        <p:spPr>
          <a:xfrm>
            <a:off x="0" y="6424149"/>
            <a:ext cx="1463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S5.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Amino acid profiling of rice on HPTLC plates (Silica gel 60 F254 Merck). Track 1: L-Arginine monohydrochloride, Track 2: DL-Aspartic Acid, Track 3: L-Glutamic Acid, Track 4: L-Histidine monohydrochloride, Track 5: L-Leucine, Track 6: L-Lysine monohydrochloride, Track 7: DL-Methionine, Track 8: L-Tyrosine, Track 9: DL-Phenylalanine, Track 10: DL-Serine, Track 11: DL-Isoleucine, Track 12: L-Cysteine monohydrochloride, Track 13: L-Proline, Track 14: DL-Valine, Track 15: L-Hydroxyproline, Track 16: DL-Threonine,  Track 17: 3-(3,4-Dihydroxyphenyl)-DL-alanine [DL-DOPA], Track 18: DL-2-Amino-n-butyric acid, Track 19: L-Ornithine monohydrochloride, Track 20: DL-Alanine, Track 21: L-Tryptophan, Track 22: Glycine, Track 23: Group I, Track 24: Group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and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25: Group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759857" y="722115"/>
            <a:ext cx="10216990" cy="5320097"/>
            <a:chOff x="2656328" y="668327"/>
            <a:chExt cx="7918637" cy="30580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E54497CA-6C03-EF1A-D38C-E90B4F69E092}"/>
                </a:ext>
              </a:extLst>
            </p:cNvPr>
            <p:cNvGrpSpPr/>
            <p:nvPr/>
          </p:nvGrpSpPr>
          <p:grpSpPr>
            <a:xfrm>
              <a:off x="2656328" y="668327"/>
              <a:ext cx="4737003" cy="3058093"/>
              <a:chOff x="1024752" y="524892"/>
              <a:chExt cx="4737003" cy="3058093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BEEE054D-BE69-B0DF-0B1E-3547344ABB05}"/>
                  </a:ext>
                </a:extLst>
              </p:cNvPr>
              <p:cNvSpPr txBox="1"/>
              <p:nvPr/>
            </p:nvSpPr>
            <p:spPr>
              <a:xfrm>
                <a:off x="1169364" y="3300909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10F29A44-E9A5-44C2-37AB-3B3B03CD5551}"/>
                  </a:ext>
                </a:extLst>
              </p:cNvPr>
              <p:cNvSpPr txBox="1"/>
              <p:nvPr/>
            </p:nvSpPr>
            <p:spPr>
              <a:xfrm>
                <a:off x="1430974" y="3300909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2C85675D-14E6-C526-6E69-50A7A1FC15A5}"/>
                  </a:ext>
                </a:extLst>
              </p:cNvPr>
              <p:cNvSpPr txBox="1"/>
              <p:nvPr/>
            </p:nvSpPr>
            <p:spPr>
              <a:xfrm>
                <a:off x="1720786" y="3300908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D01F1EF5-181C-D91B-83EF-B58788B049ED}"/>
                  </a:ext>
                </a:extLst>
              </p:cNvPr>
              <p:cNvSpPr txBox="1"/>
              <p:nvPr/>
            </p:nvSpPr>
            <p:spPr>
              <a:xfrm>
                <a:off x="2027871" y="3300907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9822A094-C6B4-20A2-24EB-F904A503DC35}"/>
                  </a:ext>
                </a:extLst>
              </p:cNvPr>
              <p:cNvSpPr txBox="1"/>
              <p:nvPr/>
            </p:nvSpPr>
            <p:spPr>
              <a:xfrm>
                <a:off x="2341133" y="3300907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F3A1A2DB-37BA-C2FB-4916-3C8D4341E5D5}"/>
                  </a:ext>
                </a:extLst>
              </p:cNvPr>
              <p:cNvSpPr txBox="1"/>
              <p:nvPr/>
            </p:nvSpPr>
            <p:spPr>
              <a:xfrm>
                <a:off x="2648218" y="3300907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35D4307-9138-9C24-B3DC-D1B91D792A8F}"/>
                  </a:ext>
                </a:extLst>
              </p:cNvPr>
              <p:cNvSpPr txBox="1"/>
              <p:nvPr/>
            </p:nvSpPr>
            <p:spPr>
              <a:xfrm>
                <a:off x="2965108" y="3300908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96E59C2B-3B7A-E50D-2871-D3D7B9EDAA88}"/>
                  </a:ext>
                </a:extLst>
              </p:cNvPr>
              <p:cNvSpPr txBox="1"/>
              <p:nvPr/>
            </p:nvSpPr>
            <p:spPr>
              <a:xfrm>
                <a:off x="3228273" y="3300905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BB374A3-01C8-436E-CF9F-E16D95AF1149}"/>
                  </a:ext>
                </a:extLst>
              </p:cNvPr>
              <p:cNvSpPr txBox="1"/>
              <p:nvPr/>
            </p:nvSpPr>
            <p:spPr>
              <a:xfrm>
                <a:off x="3509930" y="3300907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C28DB08-EE13-EBA6-DC42-5EF2DC44DEE1}"/>
                  </a:ext>
                </a:extLst>
              </p:cNvPr>
              <p:cNvSpPr txBox="1"/>
              <p:nvPr/>
            </p:nvSpPr>
            <p:spPr>
              <a:xfrm>
                <a:off x="3771540" y="3300907"/>
                <a:ext cx="3385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42E02ACF-09BD-6E32-DF94-35634D005A14}"/>
                  </a:ext>
                </a:extLst>
              </p:cNvPr>
              <p:cNvSpPr txBox="1"/>
              <p:nvPr/>
            </p:nvSpPr>
            <p:spPr>
              <a:xfrm>
                <a:off x="4061352" y="3300906"/>
                <a:ext cx="3300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B87C60E-22D7-FEC3-0D81-4B00D6F51C82}"/>
                  </a:ext>
                </a:extLst>
              </p:cNvPr>
              <p:cNvSpPr txBox="1"/>
              <p:nvPr/>
            </p:nvSpPr>
            <p:spPr>
              <a:xfrm>
                <a:off x="4368437" y="3300905"/>
                <a:ext cx="3385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C8467EAC-7BE3-0295-FF54-7CF6F5BE75D9}"/>
                  </a:ext>
                </a:extLst>
              </p:cNvPr>
              <p:cNvSpPr txBox="1"/>
              <p:nvPr/>
            </p:nvSpPr>
            <p:spPr>
              <a:xfrm>
                <a:off x="4681699" y="3300905"/>
                <a:ext cx="3385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747671D3-8DC6-8CA2-C089-798E11B54A6F}"/>
                  </a:ext>
                </a:extLst>
              </p:cNvPr>
              <p:cNvSpPr txBox="1"/>
              <p:nvPr/>
            </p:nvSpPr>
            <p:spPr>
              <a:xfrm>
                <a:off x="4988784" y="3300905"/>
                <a:ext cx="3385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5AFDBE86-A7F9-BFF5-9FD1-D0DF433CC3CD}"/>
                  </a:ext>
                </a:extLst>
              </p:cNvPr>
              <p:cNvSpPr txBox="1"/>
              <p:nvPr/>
            </p:nvSpPr>
            <p:spPr>
              <a:xfrm>
                <a:off x="5280248" y="3305986"/>
                <a:ext cx="3385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</a:t>
                </a:r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xmlns="" id="{B512DD97-8597-B88B-1754-11363E8852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24752" y="524892"/>
                <a:ext cx="4737003" cy="2719052"/>
              </a:xfrm>
              <a:prstGeom prst="rect">
                <a:avLst/>
              </a:prstGeom>
            </p:spPr>
          </p:pic>
        </p:grp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22190" y="668327"/>
              <a:ext cx="3152775" cy="3019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4175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200"/>
            <a:ext cx="14402539" cy="374466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429766" y="1856010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Spermidine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3.4 min)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33117" y="1858852"/>
            <a:ext cx="2480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Putriscine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2.4 min)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6218D7D-2C3F-0B51-08DA-DE76462B11BF}"/>
              </a:ext>
            </a:extLst>
          </p:cNvPr>
          <p:cNvSpPr txBox="1"/>
          <p:nvPr/>
        </p:nvSpPr>
        <p:spPr>
          <a:xfrm>
            <a:off x="4245535" y="4987941"/>
            <a:ext cx="6422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S6.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HPLC chromatograms of </a:t>
            </a:r>
            <a:r>
              <a:rPr lang="en-IN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spermidine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putrescine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946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987</TotalTime>
  <Words>480</Words>
  <Application>Microsoft Office PowerPoint</Application>
  <PresentationFormat>Custom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46</cp:revision>
  <dcterms:created xsi:type="dcterms:W3CDTF">2023-09-05T18:07:07Z</dcterms:created>
  <dcterms:modified xsi:type="dcterms:W3CDTF">2024-10-27T13:30:26Z</dcterms:modified>
</cp:coreProperties>
</file>