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30"/>
  </p:normalViewPr>
  <p:slideViewPr>
    <p:cSldViewPr snapToGrid="0">
      <p:cViewPr varScale="1">
        <p:scale>
          <a:sx n="113" d="100"/>
          <a:sy n="113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CE72-5234-AAC3-D4A2-6459B9C08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852F9-C653-5B18-C468-9A3C6B1A0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F0DFB-DC50-4180-421D-BAFC7A4C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AB18C-8628-1531-B3D3-410F188F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E84FA-473B-4B4C-860B-62C8A10A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00E0-CCFB-1036-24F2-6271A258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8CEDC-1624-8A10-458A-8D97777E9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896DC-9201-AEEF-9B6D-9133F0C1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C8A96-A36F-63D0-9664-93BAB151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32E47-39A6-7E81-63AE-FD9200A3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9E67C-E2F2-F062-6825-6EE8C2C15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0E51F-7A21-0059-33AC-D4C5003E8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DB990-E90F-21FF-C842-A571F59C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88E2-55CC-F3D6-80BA-2A5A064A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35431-AB0F-232C-46C4-C6F403C2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CD41-64A6-66B3-EC0D-0017C424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5A841-D3CA-CE24-DB45-F4E8F95DB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216D7-F4A1-967D-2807-171EF0F5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B98D8-2B2C-C421-6401-DBE55950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F4F2-6AF3-DB18-609F-8BA8DAEF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6BFC-F193-E3CB-43B4-7EF3B4F0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A2812-B645-4CB1-F510-CC8A014D1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18D83-5637-04AC-92FB-A26BD9DD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A49E2-568E-E6E6-5806-D4ADA17D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462A4-280B-5798-FBC3-CE8B749C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A7B2-3D1B-0945-6ABB-F39AB662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2C84-DCDC-07A6-E385-080966FE4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4A964-4BDF-7A0D-D8D7-2B8E4C727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F6F62-D906-146F-14E8-8CED2842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8EAF9-EA06-8977-2E09-4E30C5AF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4F099-CA4C-E114-4462-B80C8732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3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E5C3-B295-724D-EB72-DCA848E4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855FB-D83F-FD92-8C84-B9954C05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26E04-9B68-E87E-AAC3-2126D0B64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55343-E600-7756-C8CF-E068E50CB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16BBF-C64B-9481-6A56-9F6FF362D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E46DF9-F925-9163-F75D-2A35BEDA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F8131-2C5C-7E60-3153-F218814B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C7E28-B068-8488-AA96-773F183E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0AD5-6C5B-AEEE-BDA8-7CD49E4B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AE7D0-E377-838D-446E-29A52563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5B31F-1072-0EAF-799B-ADF88EF0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F3B55-7E45-0C89-2B24-AC1C2732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2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2F01B-B187-3D24-C17F-4BBBAD1D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8FA38-AC6D-BB65-5012-CDA97E6B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63329-A2C1-399E-2243-D461E9BD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1D8A-9125-C51A-0446-FD39F6A5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1CE9B-AB7B-10A0-E0CE-432891F6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01559-A335-EDB5-39FB-B6429EBD4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7E26C-A08C-2FBF-6B8C-92FF60E7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75649-0813-FBFB-39F5-BE203C7D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BEA77-289A-3140-0B43-8E67FA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E390-DB7A-3A83-2375-0878E904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85FFE-5711-C0E7-FD9D-9B9C1192F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0EA50-A7AF-3A74-16EC-A6AE694EC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09202-68D3-EE9E-E8E0-0DCB5543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907AF-505E-0F23-05F5-40D019A1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67AD2-B4BA-00E0-565D-B240BF17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D6420-0DE6-752D-5AAD-030D5E03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985E2-6577-47F6-92D5-12E5B8768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8750B-FC1D-D2C7-AA49-0703BCD7C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748F5C-89B1-8949-8442-3FDC4784CCDE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345C-1224-96A0-2436-A96F5DF76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4593C-69DE-3E4C-5A2A-D7B0E72DD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763C6-126B-9F45-BE99-DCCA8508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05E1-56FD-3236-3686-10860851A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9842"/>
          </a:xfrm>
        </p:spPr>
        <p:txBody>
          <a:bodyPr/>
          <a:lstStyle/>
          <a:p>
            <a:r>
              <a:rPr lang="en-US" dirty="0"/>
              <a:t>Supplementary Material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90C600-9498-41AA-665F-8B8AE1D22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21792"/>
              </p:ext>
            </p:extLst>
          </p:nvPr>
        </p:nvGraphicFramePr>
        <p:xfrm>
          <a:off x="1449220" y="3429000"/>
          <a:ext cx="9293560" cy="220927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293560">
                  <a:extLst>
                    <a:ext uri="{9D8B030D-6E8A-4147-A177-3AD203B41FA5}">
                      <a16:colId xmlns:a16="http://schemas.microsoft.com/office/drawing/2014/main" val="2660887753"/>
                    </a:ext>
                  </a:extLst>
                </a:gridCol>
              </a:tblGrid>
              <a:tr h="873207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u="none" strike="noStrike" dirty="0">
                          <a:effectLst/>
                        </a:rPr>
                        <a:t>Mitochondrial and cardiovascular responses to aerobic exercise training with legs above the heart in healthy young adults: A randomized parallel arm trial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51083"/>
                  </a:ext>
                </a:extLst>
              </a:tr>
              <a:tr h="65870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Nicholas Preobrazenski, Stuart P.S Mladen, Ejaz Causer, Eveline Menezes, Hashim Islam, Patrick J. Drouin, Michael E. </a:t>
                      </a:r>
                      <a:r>
                        <a:rPr lang="en-CA" sz="1600" u="none" strike="noStrike" dirty="0" err="1">
                          <a:effectLst/>
                        </a:rPr>
                        <a:t>Tschakovsky</a:t>
                      </a:r>
                      <a:r>
                        <a:rPr lang="en-CA" sz="1600" u="none" strike="noStrike" dirty="0">
                          <a:effectLst/>
                        </a:rPr>
                        <a:t>, Brendon J. </a:t>
                      </a:r>
                      <a:r>
                        <a:rPr lang="en-CA" sz="1600" u="none" strike="noStrike" dirty="0" err="1">
                          <a:effectLst/>
                        </a:rPr>
                        <a:t>Gurd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89796"/>
                  </a:ext>
                </a:extLst>
              </a:tr>
              <a:tr h="67735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Faculty of Medicine, University of Ottawa, Ottawa, Ontario, Canada</a:t>
                      </a:r>
                      <a:br>
                        <a:rPr lang="en-CA" sz="1600" u="none" strike="noStrike" dirty="0">
                          <a:effectLst/>
                        </a:rPr>
                      </a:br>
                      <a:r>
                        <a:rPr lang="en-CA" sz="1600" u="none" strike="noStrike" dirty="0">
                          <a:effectLst/>
                        </a:rPr>
                        <a:t>School of Kinesiology and Health Studies, Queen’s University, Kingston, Ontario, Canada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6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76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37084" r="23470" b="44167"/>
          <a:stretch/>
        </p:blipFill>
        <p:spPr>
          <a:xfrm>
            <a:off x="998643" y="1778052"/>
            <a:ext cx="4725882" cy="15120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5ADF7C-310C-EE4A-8539-76364292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29" y="92319"/>
            <a:ext cx="11810356" cy="48867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LRP130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6229830" y="1872801"/>
            <a:ext cx="500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8% gel</a:t>
            </a:r>
          </a:p>
          <a:p>
            <a:pPr algn="ctr"/>
            <a:r>
              <a:rPr lang="en-US" sz="1400" b="1" dirty="0"/>
              <a:t>Loaded 25 </a:t>
            </a:r>
            <a:r>
              <a:rPr lang="en-US" sz="1400" b="1" dirty="0" err="1"/>
              <a:t>ug</a:t>
            </a:r>
            <a:r>
              <a:rPr lang="en-US" sz="1400" b="1" dirty="0"/>
              <a:t> protein</a:t>
            </a:r>
          </a:p>
          <a:p>
            <a:pPr algn="ctr"/>
            <a:r>
              <a:rPr lang="en-US" sz="1400" b="1" dirty="0"/>
              <a:t>Ran 1 </a:t>
            </a:r>
            <a:r>
              <a:rPr lang="en-US" sz="1400" b="1" dirty="0" err="1"/>
              <a:t>hr</a:t>
            </a:r>
            <a:r>
              <a:rPr lang="en-US" sz="1400" b="1" dirty="0"/>
              <a:t> @ 150V</a:t>
            </a:r>
          </a:p>
          <a:p>
            <a:pPr algn="ctr"/>
            <a:r>
              <a:rPr lang="en-US" sz="1400" b="1" dirty="0"/>
              <a:t>Transferred 1 </a:t>
            </a:r>
            <a:r>
              <a:rPr lang="en-US" sz="1400" b="1" dirty="0" err="1"/>
              <a:t>hr</a:t>
            </a:r>
            <a:r>
              <a:rPr lang="en-US" sz="1400" b="1" dirty="0"/>
              <a:t> @100V (SDS used in buffer)</a:t>
            </a:r>
          </a:p>
          <a:p>
            <a:pPr algn="ctr"/>
            <a:r>
              <a:rPr lang="en-US" sz="1400" b="1" dirty="0"/>
              <a:t>Blocked in 5% BSA for 1 </a:t>
            </a:r>
            <a:r>
              <a:rPr lang="en-US" sz="1400" b="1" dirty="0" err="1"/>
              <a:t>hr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1˚rabbit (CS#3661, 1:1000) in 5% BSA 0.1% TBST overnight @4˚C</a:t>
            </a:r>
          </a:p>
          <a:p>
            <a:pPr algn="ctr"/>
            <a:r>
              <a:rPr lang="en-US" sz="1400" b="1" dirty="0"/>
              <a:t>2˚ goat anti-rabbit (1:1000) in TBST 1 </a:t>
            </a:r>
            <a:r>
              <a:rPr lang="en-US" sz="1400" b="1" dirty="0" err="1"/>
              <a:t>hr</a:t>
            </a:r>
            <a:r>
              <a:rPr lang="en-US" sz="1400" b="1" dirty="0"/>
              <a:t> @ room temp</a:t>
            </a:r>
          </a:p>
          <a:p>
            <a:pPr algn="ctr"/>
            <a:r>
              <a:rPr lang="en-US" sz="1400" b="1" dirty="0"/>
              <a:t>Exposed 5 min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0" t="34846" r="33324" b="53191"/>
          <a:stretch/>
        </p:blipFill>
        <p:spPr>
          <a:xfrm>
            <a:off x="1042534" y="3659366"/>
            <a:ext cx="3839185" cy="11391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323600" y="4500496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11 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323600" y="3164973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11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985314" y="1710635"/>
            <a:ext cx="45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 PRE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313923" y="1693693"/>
            <a:ext cx="50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 POST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44972" y="1693693"/>
            <a:ext cx="45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2 PRE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935399" y="1693692"/>
            <a:ext cx="50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2 POST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273879" y="1693692"/>
            <a:ext cx="45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3 PRE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583142" y="1683539"/>
            <a:ext cx="50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3 POST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939333" y="1670372"/>
            <a:ext cx="45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4 PRE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243229" y="1654226"/>
            <a:ext cx="50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4 POST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98647" y="165397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5 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899928" y="165826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5 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267272" y="1653970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6 PRE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566132" y="1637824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6 POST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900204" y="1627406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7 PRE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208713" y="1624127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7 POST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959400" y="2518657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8 PRE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274487" y="2529874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8 POST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28508" y="254109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10 PRE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928392" y="2535306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10 POST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265861" y="252317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11 PRE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572203" y="2529874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11 POST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904489" y="2518656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12 PRE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213781" y="2510556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12 POST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66018" y="2487748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13 PRE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864118" y="2487747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13 POST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196805" y="248087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14 PRE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504798" y="2470206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14 POST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861822" y="2459329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15 PRE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193770" y="243782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15 POST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042534" y="3621209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16 PRE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396991" y="3621208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16 POST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757368" y="3621207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17 PRE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82763" y="3621206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17 POST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425450" y="3611675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18 PRE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29210" y="3621205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18 POST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105825" y="3611674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19 PRE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440178" y="3602143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19 POST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831427" y="3611674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20 PRE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153939" y="3616620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20 POST</a:t>
            </a:r>
          </a:p>
        </p:txBody>
      </p:sp>
    </p:spTree>
    <p:extLst>
      <p:ext uri="{BB962C8B-B14F-4D97-AF65-F5344CB8AC3E}">
        <p14:creationId xmlns:p14="http://schemas.microsoft.com/office/powerpoint/2010/main" val="71176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5ADF7C-310C-EE4A-8539-76364292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2" y="47185"/>
            <a:ext cx="11810356" cy="48867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LRP130 [AMIDO BL]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606477" y="6203342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11 2020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112033" y="4281493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16 PRE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526080" y="4279199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16 POST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990912" y="4279199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17 PRE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412510" y="4261237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17 POST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830818" y="4261237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18 PRE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238045" y="4261237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18 POST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728984" y="4261237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19 PRE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164588" y="4250614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19 POST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628509" y="4245857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 PRE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062754" y="4245856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 POST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24617" r="7214" b="59078"/>
          <a:stretch/>
        </p:blipFill>
        <p:spPr>
          <a:xfrm>
            <a:off x="629755" y="1011117"/>
            <a:ext cx="5773033" cy="1027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21021" r="27592" b="63315"/>
          <a:stretch/>
        </p:blipFill>
        <p:spPr>
          <a:xfrm>
            <a:off x="623026" y="4701656"/>
            <a:ext cx="4991014" cy="111809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964113" y="613851"/>
            <a:ext cx="45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 PRE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296502" y="580230"/>
            <a:ext cx="50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 POST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96019" y="580231"/>
            <a:ext cx="45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2 PRE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42750" y="587978"/>
            <a:ext cx="50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2 POST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457983" y="595138"/>
            <a:ext cx="45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3 PRE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825605" y="597832"/>
            <a:ext cx="50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3 POST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249252" y="603773"/>
            <a:ext cx="45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4 PRE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79617" y="595138"/>
            <a:ext cx="507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4 POST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981706" y="61385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5 PRE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350991" y="599068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5 POST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756208" y="587978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6 PRE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112399" y="59906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6 POST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518982" y="587978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7 PRE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897444" y="621628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7 POST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975019" y="214815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8 PRE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309277" y="2140775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8 POST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92115" y="2160188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10 PRE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40639" y="216435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10 POST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433941" y="216131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11 PRE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97324" y="216435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11 POST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174656" y="2170575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12 PRE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44416" y="2158468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12 POST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940371" y="2155527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13 PRE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277636" y="2153518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13 POST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717487" y="214815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14 PRE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062754" y="2138877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14 POST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489505" y="2137190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15 PRE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858756" y="2127097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</a:rPr>
              <a:t>15 POST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41225" r="7214" b="42145"/>
          <a:stretch/>
        </p:blipFill>
        <p:spPr>
          <a:xfrm>
            <a:off x="638117" y="2579858"/>
            <a:ext cx="5773033" cy="1047751"/>
          </a:xfrm>
          <a:prstGeom prst="rect">
            <a:avLst/>
          </a:prstGeom>
        </p:spPr>
      </p:pic>
      <p:sp>
        <p:nvSpPr>
          <p:cNvPr id="77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5041235" y="3661061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11 2020</a:t>
            </a:r>
          </a:p>
        </p:txBody>
      </p:sp>
      <p:sp>
        <p:nvSpPr>
          <p:cNvPr id="78" name="TextBox 5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6753509" y="2195792"/>
            <a:ext cx="500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8% gel</a:t>
            </a:r>
          </a:p>
          <a:p>
            <a:pPr algn="ctr"/>
            <a:r>
              <a:rPr lang="en-US" sz="1400" b="1" dirty="0"/>
              <a:t>Loaded 25 </a:t>
            </a:r>
            <a:r>
              <a:rPr lang="en-US" sz="1400" b="1" dirty="0" err="1"/>
              <a:t>ug</a:t>
            </a:r>
            <a:r>
              <a:rPr lang="en-US" sz="1400" b="1" dirty="0"/>
              <a:t> protein</a:t>
            </a:r>
          </a:p>
          <a:p>
            <a:pPr algn="ctr"/>
            <a:r>
              <a:rPr lang="en-US" sz="1400" b="1" dirty="0"/>
              <a:t>Ran 1 </a:t>
            </a:r>
            <a:r>
              <a:rPr lang="en-US" sz="1400" b="1" dirty="0" err="1"/>
              <a:t>hr</a:t>
            </a:r>
            <a:r>
              <a:rPr lang="en-US" sz="1400" b="1" dirty="0"/>
              <a:t> @ 150V</a:t>
            </a:r>
          </a:p>
          <a:p>
            <a:pPr algn="ctr"/>
            <a:r>
              <a:rPr lang="en-US" sz="1400" b="1" dirty="0"/>
              <a:t>Transferred 1 </a:t>
            </a:r>
            <a:r>
              <a:rPr lang="en-US" sz="1400" b="1" dirty="0" err="1"/>
              <a:t>hr</a:t>
            </a:r>
            <a:r>
              <a:rPr lang="en-US" sz="1400" b="1" dirty="0"/>
              <a:t> @100V (SDS used in buffer)</a:t>
            </a:r>
          </a:p>
          <a:p>
            <a:pPr algn="ctr"/>
            <a:r>
              <a:rPr lang="en-US" sz="1400" b="1" dirty="0"/>
              <a:t>Blocked in 5% BSA for 1 </a:t>
            </a:r>
            <a:r>
              <a:rPr lang="en-US" sz="1400" b="1" dirty="0" err="1"/>
              <a:t>hr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1˚rabbit (CS#3661, 1:1000) in 5% BSA 0.1% TBST overnight @4˚C</a:t>
            </a:r>
          </a:p>
          <a:p>
            <a:pPr algn="ctr"/>
            <a:r>
              <a:rPr lang="en-US" sz="1400" b="1" dirty="0"/>
              <a:t>2˚ goat anti-rabbit (1:1000) in TBST 1 </a:t>
            </a:r>
            <a:r>
              <a:rPr lang="en-US" sz="1400" b="1" dirty="0" err="1"/>
              <a:t>hr</a:t>
            </a:r>
            <a:r>
              <a:rPr lang="en-US" sz="1400" b="1" dirty="0"/>
              <a:t> @ room temp</a:t>
            </a:r>
          </a:p>
          <a:p>
            <a:pPr algn="ctr"/>
            <a:r>
              <a:rPr lang="en-US" sz="1400" b="1" dirty="0"/>
              <a:t>Exposed 5 min</a:t>
            </a:r>
          </a:p>
        </p:txBody>
      </p:sp>
    </p:spTree>
    <p:extLst>
      <p:ext uri="{BB962C8B-B14F-4D97-AF65-F5344CB8AC3E}">
        <p14:creationId xmlns:p14="http://schemas.microsoft.com/office/powerpoint/2010/main" val="134623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21064" r="29147" b="56073"/>
          <a:stretch/>
        </p:blipFill>
        <p:spPr>
          <a:xfrm>
            <a:off x="8023173" y="2468914"/>
            <a:ext cx="3605677" cy="10052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33959" r="37651" b="48354"/>
          <a:stretch/>
        </p:blipFill>
        <p:spPr>
          <a:xfrm>
            <a:off x="8195485" y="805412"/>
            <a:ext cx="3159109" cy="1303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27679" r="11957" b="29934"/>
          <a:stretch/>
        </p:blipFill>
        <p:spPr>
          <a:xfrm>
            <a:off x="730224" y="3637554"/>
            <a:ext cx="3455582" cy="1833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29933" r="21971" b="35208"/>
          <a:stretch/>
        </p:blipFill>
        <p:spPr>
          <a:xfrm>
            <a:off x="541041" y="1075848"/>
            <a:ext cx="4240399" cy="2314714"/>
          </a:xfrm>
          <a:prstGeom prst="rect">
            <a:avLst/>
          </a:prstGeom>
        </p:spPr>
      </p:pic>
      <p:sp>
        <p:nvSpPr>
          <p:cNvPr id="8" name="TextBox 4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883988" y="1187617"/>
            <a:ext cx="41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 PRE</a:t>
            </a:r>
          </a:p>
        </p:txBody>
      </p:sp>
      <p:sp>
        <p:nvSpPr>
          <p:cNvPr id="9" name="TextBox 4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115171" y="1187617"/>
            <a:ext cx="50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 POST</a:t>
            </a: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455598" y="1187617"/>
            <a:ext cx="39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2 PRE</a:t>
            </a:r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92179" y="1190736"/>
            <a:ext cx="50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2 POST</a:t>
            </a: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20180" y="1203538"/>
            <a:ext cx="40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3 PRE</a:t>
            </a: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220668" y="1180620"/>
            <a:ext cx="5076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3 </a:t>
            </a:r>
            <a:r>
              <a:rPr lang="en-US" sz="900" dirty="0">
                <a:solidFill>
                  <a:srgbClr val="FF0000"/>
                </a:solidFill>
              </a:rPr>
              <a:t>POST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545939" y="1187617"/>
            <a:ext cx="3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4 PRE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28055" y="1187617"/>
            <a:ext cx="50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4 POST</a:t>
            </a:r>
          </a:p>
        </p:txBody>
      </p:sp>
      <p:sp>
        <p:nvSpPr>
          <p:cNvPr id="16" name="TextBox 5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056520" y="1187617"/>
            <a:ext cx="39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5 PRE</a:t>
            </a:r>
          </a:p>
        </p:txBody>
      </p:sp>
      <p:sp>
        <p:nvSpPr>
          <p:cNvPr id="17" name="TextBox 5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276560" y="1187617"/>
            <a:ext cx="47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5 POST</a:t>
            </a:r>
          </a:p>
        </p:txBody>
      </p:sp>
      <p:sp>
        <p:nvSpPr>
          <p:cNvPr id="18" name="TextBox 5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65452" y="1184586"/>
            <a:ext cx="39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6 PRE</a:t>
            </a:r>
          </a:p>
        </p:txBody>
      </p:sp>
      <p:sp>
        <p:nvSpPr>
          <p:cNvPr id="19" name="TextBox 5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814096" y="1180620"/>
            <a:ext cx="4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6 POST</a:t>
            </a:r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092273" y="1176654"/>
            <a:ext cx="41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7 PRE</a:t>
            </a:r>
          </a:p>
        </p:txBody>
      </p:sp>
      <p:sp>
        <p:nvSpPr>
          <p:cNvPr id="21" name="TextBox 6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328570" y="1171840"/>
            <a:ext cx="49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7 POST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946602" y="2099582"/>
            <a:ext cx="37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8 PRE</a:t>
            </a:r>
          </a:p>
        </p:txBody>
      </p:sp>
      <p:sp>
        <p:nvSpPr>
          <p:cNvPr id="23" name="TextBox 6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185002" y="2112815"/>
            <a:ext cx="47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8 POST</a:t>
            </a:r>
          </a:p>
        </p:txBody>
      </p:sp>
      <p:sp>
        <p:nvSpPr>
          <p:cNvPr id="24" name="TextBox 6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471641" y="2104423"/>
            <a:ext cx="47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10 PRE</a:t>
            </a:r>
          </a:p>
        </p:txBody>
      </p:sp>
      <p:sp>
        <p:nvSpPr>
          <p:cNvPr id="25" name="TextBox 6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713944" y="2103687"/>
            <a:ext cx="5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10 POST</a:t>
            </a:r>
          </a:p>
        </p:txBody>
      </p:sp>
      <p:sp>
        <p:nvSpPr>
          <p:cNvPr id="26" name="TextBox 6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986650" y="2108421"/>
            <a:ext cx="47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11 PRE</a:t>
            </a:r>
          </a:p>
        </p:txBody>
      </p:sp>
      <p:sp>
        <p:nvSpPr>
          <p:cNvPr id="27" name="TextBox 6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218646" y="2112815"/>
            <a:ext cx="5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11 POST</a:t>
            </a:r>
          </a:p>
        </p:txBody>
      </p:sp>
      <p:sp>
        <p:nvSpPr>
          <p:cNvPr id="28" name="TextBox 6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491167" y="2121214"/>
            <a:ext cx="47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12 PRE</a:t>
            </a:r>
          </a:p>
        </p:txBody>
      </p:sp>
      <p:sp>
        <p:nvSpPr>
          <p:cNvPr id="29" name="TextBox 6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24074" y="2110582"/>
            <a:ext cx="5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12 POST</a:t>
            </a:r>
          </a:p>
        </p:txBody>
      </p:sp>
      <p:sp>
        <p:nvSpPr>
          <p:cNvPr id="30" name="TextBox 6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023336" y="2121943"/>
            <a:ext cx="47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13 PRE</a:t>
            </a:r>
          </a:p>
        </p:txBody>
      </p:sp>
      <p:sp>
        <p:nvSpPr>
          <p:cNvPr id="31" name="TextBox 7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248526" y="2121943"/>
            <a:ext cx="5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13 POST</a:t>
            </a:r>
          </a:p>
        </p:txBody>
      </p:sp>
      <p:sp>
        <p:nvSpPr>
          <p:cNvPr id="32" name="TextBox 7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35215" y="2121943"/>
            <a:ext cx="47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14 PRE</a:t>
            </a:r>
          </a:p>
        </p:txBody>
      </p:sp>
      <p:sp>
        <p:nvSpPr>
          <p:cNvPr id="33" name="TextBox 7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770897" y="2121943"/>
            <a:ext cx="5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14 POST</a:t>
            </a:r>
          </a:p>
        </p:txBody>
      </p:sp>
      <p:sp>
        <p:nvSpPr>
          <p:cNvPr id="34" name="TextBox 7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040203" y="2121943"/>
            <a:ext cx="47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15 PRE</a:t>
            </a:r>
          </a:p>
        </p:txBody>
      </p:sp>
      <p:sp>
        <p:nvSpPr>
          <p:cNvPr id="35" name="TextBox 7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267815" y="2125909"/>
            <a:ext cx="5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15 POST</a:t>
            </a: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8440205" y="869124"/>
            <a:ext cx="46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16 PRE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8699012" y="869124"/>
            <a:ext cx="5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16 POST</a:t>
            </a:r>
          </a:p>
        </p:txBody>
      </p:sp>
      <p:sp>
        <p:nvSpPr>
          <p:cNvPr id="38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9006230" y="857840"/>
            <a:ext cx="46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17 PRE</a:t>
            </a:r>
          </a:p>
        </p:txBody>
      </p:sp>
      <p:sp>
        <p:nvSpPr>
          <p:cNvPr id="39" name="TextBox 4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9237704" y="836369"/>
            <a:ext cx="5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17 POST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9530850" y="847105"/>
            <a:ext cx="46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18 PRE</a:t>
            </a: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9784832" y="836369"/>
            <a:ext cx="5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18 POST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0092283" y="869124"/>
            <a:ext cx="46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19 PRE</a:t>
            </a:r>
          </a:p>
        </p:txBody>
      </p:sp>
      <p:sp>
        <p:nvSpPr>
          <p:cNvPr id="43" name="TextBox 4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0373524" y="862259"/>
            <a:ext cx="5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19 POST</a:t>
            </a:r>
          </a:p>
        </p:txBody>
      </p:sp>
      <p:sp>
        <p:nvSpPr>
          <p:cNvPr id="44" name="TextBox 4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0685800" y="869124"/>
            <a:ext cx="46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20 PRE</a:t>
            </a:r>
          </a:p>
        </p:txBody>
      </p:sp>
      <p:sp>
        <p:nvSpPr>
          <p:cNvPr id="45" name="TextBox 4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0942382" y="851162"/>
            <a:ext cx="5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20 POST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5A5ADF7C-310C-EE4A-8539-763642921992}"/>
              </a:ext>
            </a:extLst>
          </p:cNvPr>
          <p:cNvSpPr txBox="1">
            <a:spLocks/>
          </p:cNvSpPr>
          <p:nvPr/>
        </p:nvSpPr>
        <p:spPr>
          <a:xfrm>
            <a:off x="216329" y="92319"/>
            <a:ext cx="11810356" cy="4886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COXIV</a:t>
            </a:r>
          </a:p>
        </p:txBody>
      </p:sp>
      <p:sp>
        <p:nvSpPr>
          <p:cNvPr id="47" name="Rectangle 44"/>
          <p:cNvSpPr/>
          <p:nvPr/>
        </p:nvSpPr>
        <p:spPr>
          <a:xfrm>
            <a:off x="1358626" y="5533026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[AMIDO BL]</a:t>
            </a:r>
            <a:endParaRPr lang="en-CA" dirty="0"/>
          </a:p>
        </p:txBody>
      </p:sp>
      <p:sp>
        <p:nvSpPr>
          <p:cNvPr id="48" name="TextBox 28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5023725" y="4064273"/>
            <a:ext cx="534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15% gel</a:t>
            </a:r>
          </a:p>
          <a:p>
            <a:pPr algn="ctr"/>
            <a:r>
              <a:rPr lang="en-US" sz="1400" b="1" dirty="0"/>
              <a:t>Loaded 8 </a:t>
            </a:r>
            <a:r>
              <a:rPr lang="en-US" sz="1400" b="1" dirty="0" err="1"/>
              <a:t>ug</a:t>
            </a:r>
            <a:r>
              <a:rPr lang="en-US" sz="1400" b="1" dirty="0"/>
              <a:t> protein</a:t>
            </a:r>
          </a:p>
          <a:p>
            <a:pPr algn="ctr"/>
            <a:r>
              <a:rPr lang="en-US" sz="1400" b="1" dirty="0"/>
              <a:t>Ran 1 </a:t>
            </a:r>
            <a:r>
              <a:rPr lang="en-US" sz="1400" b="1" dirty="0" err="1"/>
              <a:t>hr</a:t>
            </a:r>
            <a:r>
              <a:rPr lang="en-US" sz="1400" b="1" dirty="0"/>
              <a:t> @ 150V</a:t>
            </a:r>
          </a:p>
          <a:p>
            <a:pPr algn="ctr"/>
            <a:r>
              <a:rPr lang="en-US" sz="1400" b="1" dirty="0"/>
              <a:t>Transferred 1 </a:t>
            </a:r>
            <a:r>
              <a:rPr lang="en-US" sz="1400" b="1" dirty="0" err="1"/>
              <a:t>hr</a:t>
            </a:r>
            <a:r>
              <a:rPr lang="en-US" sz="1400" b="1" dirty="0"/>
              <a:t> @100V</a:t>
            </a:r>
          </a:p>
          <a:p>
            <a:pPr algn="ctr"/>
            <a:r>
              <a:rPr lang="en-US" sz="1400" b="1" dirty="0"/>
              <a:t>Blocked in 5% BSA for 1 </a:t>
            </a:r>
            <a:r>
              <a:rPr lang="en-US" sz="1400" b="1" dirty="0" err="1"/>
              <a:t>hr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1˚mouse (ab110411, 1:1000) in 5% BSA 0.1% TBST overnight @4˚C</a:t>
            </a:r>
          </a:p>
          <a:p>
            <a:pPr algn="ctr"/>
            <a:r>
              <a:rPr lang="en-US" sz="1400" b="1" dirty="0"/>
              <a:t>2˚ anti-mouse (1:20000) in TBST 1 </a:t>
            </a:r>
            <a:r>
              <a:rPr lang="en-US" sz="1400" b="1" dirty="0" err="1"/>
              <a:t>hr</a:t>
            </a:r>
            <a:r>
              <a:rPr lang="en-US" sz="1400" b="1" dirty="0"/>
              <a:t> @ room temp</a:t>
            </a:r>
          </a:p>
          <a:p>
            <a:pPr algn="ctr"/>
            <a:r>
              <a:rPr lang="en-US" sz="1400" b="1" dirty="0"/>
              <a:t>Exposed 5 min</a:t>
            </a:r>
          </a:p>
        </p:txBody>
      </p:sp>
      <p:sp>
        <p:nvSpPr>
          <p:cNvPr id="49" name="Rectangle 44"/>
          <p:cNvSpPr/>
          <p:nvPr/>
        </p:nvSpPr>
        <p:spPr>
          <a:xfrm>
            <a:off x="8905757" y="3474116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[AMIDO BL]</a:t>
            </a:r>
            <a:endParaRPr lang="en-CA" dirty="0"/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317025" y="3472887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23 2020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3752975" y="5543101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23 2020</a:t>
            </a: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10613285" y="2084424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23 2020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10647894" y="3864856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23 2020</a:t>
            </a:r>
          </a:p>
        </p:txBody>
      </p:sp>
    </p:spTree>
    <p:extLst>
      <p:ext uri="{BB962C8B-B14F-4D97-AF65-F5344CB8AC3E}">
        <p14:creationId xmlns:p14="http://schemas.microsoft.com/office/powerpoint/2010/main" val="131984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5" t="36224" r="21627" b="39326"/>
          <a:stretch/>
        </p:blipFill>
        <p:spPr>
          <a:xfrm>
            <a:off x="238125" y="1145557"/>
            <a:ext cx="6020378" cy="26277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22667" r="2757" b="36635"/>
          <a:stretch/>
        </p:blipFill>
        <p:spPr>
          <a:xfrm>
            <a:off x="384305" y="4012047"/>
            <a:ext cx="5291359" cy="2254226"/>
          </a:xfrm>
          <a:prstGeom prst="rect">
            <a:avLst/>
          </a:prstGeom>
        </p:spPr>
      </p:pic>
      <p:sp>
        <p:nvSpPr>
          <p:cNvPr id="6" name="TextBox 3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08615" y="2841260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16 PRE</a:t>
            </a: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796306" y="2841260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16 POST</a:t>
            </a:r>
          </a:p>
        </p:txBody>
      </p:sp>
      <p:sp>
        <p:nvSpPr>
          <p:cNvPr id="8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217079" y="2837017"/>
            <a:ext cx="45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17 PRE</a:t>
            </a: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926008" y="2829385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17 POST</a:t>
            </a:r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361508" y="2837017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18 PRE</a:t>
            </a:r>
          </a:p>
        </p:txBody>
      </p:sp>
      <p:sp>
        <p:nvSpPr>
          <p:cNvPr id="11" name="TextBox 4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30392" y="2837576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18 POST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171356" y="2837576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19 PRE</a:t>
            </a: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27094" y="2829881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19 POST</a:t>
            </a:r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926904" y="2837576"/>
            <a:ext cx="44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 PRE</a:t>
            </a:r>
          </a:p>
        </p:txBody>
      </p:sp>
      <p:sp>
        <p:nvSpPr>
          <p:cNvPr id="15" name="TextBox 4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300925" y="2837576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 POST</a:t>
            </a: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574201" y="2833201"/>
            <a:ext cx="45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17 PRE</a:t>
            </a:r>
          </a:p>
        </p:txBody>
      </p:sp>
      <p:sp>
        <p:nvSpPr>
          <p:cNvPr id="18" name="TextBox 4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84305" y="1068299"/>
            <a:ext cx="49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 PRE</a:t>
            </a:r>
          </a:p>
        </p:txBody>
      </p:sp>
      <p:sp>
        <p:nvSpPr>
          <p:cNvPr id="19" name="TextBox 4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708682" y="1068298"/>
            <a:ext cx="6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 POST</a:t>
            </a:r>
          </a:p>
        </p:txBody>
      </p:sp>
      <p:sp>
        <p:nvSpPr>
          <p:cNvPr id="20" name="TextBox 4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189280" y="1071177"/>
            <a:ext cx="42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 PRE</a:t>
            </a: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514424" y="1061140"/>
            <a:ext cx="6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 POST</a:t>
            </a:r>
          </a:p>
        </p:txBody>
      </p:sp>
      <p:sp>
        <p:nvSpPr>
          <p:cNvPr id="22" name="TextBox 5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12294" y="1051103"/>
            <a:ext cx="45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3 PRE</a:t>
            </a: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285798" y="1050544"/>
            <a:ext cx="6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3 POST</a:t>
            </a:r>
          </a:p>
        </p:txBody>
      </p:sp>
      <p:sp>
        <p:nvSpPr>
          <p:cNvPr id="24" name="TextBox 5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67315" y="1049985"/>
            <a:ext cx="44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4 PRE</a:t>
            </a:r>
          </a:p>
        </p:txBody>
      </p:sp>
      <p:sp>
        <p:nvSpPr>
          <p:cNvPr id="25" name="TextBox 5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145958" y="1068300"/>
            <a:ext cx="6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4 POST</a:t>
            </a:r>
          </a:p>
        </p:txBody>
      </p:sp>
      <p:sp>
        <p:nvSpPr>
          <p:cNvPr id="26" name="TextBox 5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58334" y="1061140"/>
            <a:ext cx="50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5 PRE</a:t>
            </a:r>
          </a:p>
        </p:txBody>
      </p:sp>
      <p:sp>
        <p:nvSpPr>
          <p:cNvPr id="27" name="TextBox 5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929809" y="1061139"/>
            <a:ext cx="55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5 POST</a:t>
            </a:r>
          </a:p>
        </p:txBody>
      </p:sp>
      <p:sp>
        <p:nvSpPr>
          <p:cNvPr id="28" name="TextBox 5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334221" y="1034847"/>
            <a:ext cx="43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6 PRE</a:t>
            </a:r>
          </a:p>
        </p:txBody>
      </p:sp>
      <p:sp>
        <p:nvSpPr>
          <p:cNvPr id="29" name="TextBox 5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677773" y="1034847"/>
            <a:ext cx="591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6 POST</a:t>
            </a:r>
          </a:p>
        </p:txBody>
      </p:sp>
      <p:sp>
        <p:nvSpPr>
          <p:cNvPr id="30" name="TextBox 5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133990" y="1031609"/>
            <a:ext cx="47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7 PRE</a:t>
            </a:r>
          </a:p>
        </p:txBody>
      </p:sp>
      <p:sp>
        <p:nvSpPr>
          <p:cNvPr id="31" name="TextBox 6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460725" y="1028371"/>
            <a:ext cx="55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7 POST</a:t>
            </a:r>
          </a:p>
        </p:txBody>
      </p:sp>
      <p:sp>
        <p:nvSpPr>
          <p:cNvPr id="32" name="TextBox 6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26472" y="1923807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8 PRE</a:t>
            </a:r>
          </a:p>
        </p:txBody>
      </p:sp>
      <p:sp>
        <p:nvSpPr>
          <p:cNvPr id="33" name="TextBox 6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811513" y="1926685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8 POST</a:t>
            </a:r>
          </a:p>
        </p:txBody>
      </p:sp>
      <p:sp>
        <p:nvSpPr>
          <p:cNvPr id="34" name="TextBox 6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241029" y="1899776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10 PRE</a:t>
            </a:r>
          </a:p>
        </p:txBody>
      </p:sp>
      <p:sp>
        <p:nvSpPr>
          <p:cNvPr id="35" name="TextBox 6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24700" y="1915296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10 POST</a:t>
            </a:r>
          </a:p>
        </p:txBody>
      </p:sp>
      <p:sp>
        <p:nvSpPr>
          <p:cNvPr id="36" name="TextBox 6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42613" y="1900126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11 PRE</a:t>
            </a:r>
          </a:p>
        </p:txBody>
      </p:sp>
      <p:sp>
        <p:nvSpPr>
          <p:cNvPr id="37" name="TextBox 6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369373" y="1901744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11 POST</a:t>
            </a:r>
          </a:p>
        </p:txBody>
      </p:sp>
      <p:sp>
        <p:nvSpPr>
          <p:cNvPr id="38" name="TextBox 6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70365" y="1907436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12 PRE</a:t>
            </a:r>
          </a:p>
        </p:txBody>
      </p:sp>
      <p:sp>
        <p:nvSpPr>
          <p:cNvPr id="39" name="TextBox 6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153007" y="1877967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12 POST</a:t>
            </a:r>
          </a:p>
        </p:txBody>
      </p:sp>
      <p:sp>
        <p:nvSpPr>
          <p:cNvPr id="40" name="TextBox 6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753859" y="1768668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13 PRE</a:t>
            </a:r>
          </a:p>
        </p:txBody>
      </p:sp>
      <p:sp>
        <p:nvSpPr>
          <p:cNvPr id="41" name="TextBox 7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092076" y="1776363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13 POST</a:t>
            </a:r>
          </a:p>
        </p:txBody>
      </p:sp>
      <p:sp>
        <p:nvSpPr>
          <p:cNvPr id="42" name="TextBox 7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482325" y="1769577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14 PRE</a:t>
            </a:r>
          </a:p>
        </p:txBody>
      </p:sp>
      <p:sp>
        <p:nvSpPr>
          <p:cNvPr id="43" name="TextBox 7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837195" y="1772970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14 POST</a:t>
            </a:r>
          </a:p>
        </p:txBody>
      </p:sp>
      <p:sp>
        <p:nvSpPr>
          <p:cNvPr id="44" name="TextBox 7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204124" y="1776363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15 PRE</a:t>
            </a:r>
          </a:p>
        </p:txBody>
      </p:sp>
      <p:sp>
        <p:nvSpPr>
          <p:cNvPr id="45" name="TextBox 7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579836" y="1780545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15 POST</a:t>
            </a:r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6537385" y="1222667"/>
            <a:ext cx="534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10% gel</a:t>
            </a:r>
          </a:p>
          <a:p>
            <a:pPr algn="ctr"/>
            <a:r>
              <a:rPr lang="en-US" sz="1400" b="1" dirty="0"/>
              <a:t>Loaded 8 </a:t>
            </a:r>
            <a:r>
              <a:rPr lang="en-US" sz="1400" b="1" dirty="0" err="1"/>
              <a:t>ug</a:t>
            </a:r>
            <a:r>
              <a:rPr lang="en-US" sz="1400" b="1" dirty="0"/>
              <a:t> protein</a:t>
            </a:r>
          </a:p>
          <a:p>
            <a:pPr algn="ctr"/>
            <a:r>
              <a:rPr lang="en-US" sz="1400" b="1" dirty="0"/>
              <a:t>Ran 1 </a:t>
            </a:r>
            <a:r>
              <a:rPr lang="en-US" sz="1400" b="1" dirty="0" err="1"/>
              <a:t>hr</a:t>
            </a:r>
            <a:r>
              <a:rPr lang="en-US" sz="1400" b="1" dirty="0"/>
              <a:t> @ 150V</a:t>
            </a:r>
          </a:p>
          <a:p>
            <a:pPr algn="ctr"/>
            <a:r>
              <a:rPr lang="en-US" sz="1400" b="1" dirty="0"/>
              <a:t>Transferred 1 </a:t>
            </a:r>
            <a:r>
              <a:rPr lang="en-US" sz="1400" b="1" dirty="0" err="1"/>
              <a:t>hr</a:t>
            </a:r>
            <a:r>
              <a:rPr lang="en-US" sz="1400" b="1" dirty="0"/>
              <a:t> @100V</a:t>
            </a:r>
          </a:p>
          <a:p>
            <a:pPr algn="ctr"/>
            <a:r>
              <a:rPr lang="en-US" sz="1400" b="1" dirty="0"/>
              <a:t>Blocked in 5% BSA for 1.5 </a:t>
            </a:r>
            <a:r>
              <a:rPr lang="en-US" sz="1400" b="1" dirty="0" err="1"/>
              <a:t>hr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1˚rabbit (csD1Z9C-XP, 1:1000) in 5% BSA 0.1% TBST overnight @4˚C</a:t>
            </a:r>
          </a:p>
          <a:p>
            <a:pPr algn="ctr"/>
            <a:r>
              <a:rPr lang="en-US" sz="1400" b="1" dirty="0"/>
              <a:t>2˚ anti-rabbit (1:10000) in TBST 1 </a:t>
            </a:r>
            <a:r>
              <a:rPr lang="en-US" sz="1400" b="1" dirty="0" err="1"/>
              <a:t>hr</a:t>
            </a:r>
            <a:r>
              <a:rPr lang="en-US" sz="1400" b="1" dirty="0"/>
              <a:t> @ room temp</a:t>
            </a:r>
          </a:p>
          <a:p>
            <a:pPr algn="ctr"/>
            <a:r>
              <a:rPr lang="en-US" sz="1400" b="1" dirty="0"/>
              <a:t>Exposed 5 min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7296984" y="3465567"/>
            <a:ext cx="534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***3x10min washes after the secondary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5A5ADF7C-310C-EE4A-8539-763642921992}"/>
              </a:ext>
            </a:extLst>
          </p:cNvPr>
          <p:cNvSpPr txBox="1">
            <a:spLocks/>
          </p:cNvSpPr>
          <p:nvPr/>
        </p:nvSpPr>
        <p:spPr>
          <a:xfrm>
            <a:off x="216329" y="92319"/>
            <a:ext cx="11810356" cy="4886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NRF2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733106" y="3607055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24 2020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5579836" y="6395836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24 2020</a:t>
            </a:r>
          </a:p>
        </p:txBody>
      </p:sp>
      <p:sp>
        <p:nvSpPr>
          <p:cNvPr id="51" name="Rectangle 44"/>
          <p:cNvSpPr/>
          <p:nvPr/>
        </p:nvSpPr>
        <p:spPr>
          <a:xfrm>
            <a:off x="6016126" y="5064233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[AMIDO BL]</a:t>
            </a:r>
            <a:endParaRPr lang="en-CA" dirty="0"/>
          </a:p>
        </p:txBody>
      </p:sp>
      <p:sp>
        <p:nvSpPr>
          <p:cNvPr id="52" name="TextBox 6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-60708" y="753362"/>
            <a:ext cx="113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55 KDA</a:t>
            </a:r>
          </a:p>
        </p:txBody>
      </p:sp>
    </p:spTree>
    <p:extLst>
      <p:ext uri="{BB962C8B-B14F-4D97-AF65-F5344CB8AC3E}">
        <p14:creationId xmlns:p14="http://schemas.microsoft.com/office/powerpoint/2010/main" val="234422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t="29124" r="26874" b="41677"/>
          <a:stretch/>
        </p:blipFill>
        <p:spPr>
          <a:xfrm>
            <a:off x="512013" y="1002572"/>
            <a:ext cx="5313145" cy="28478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21660" r="5812" b="40881"/>
          <a:stretch/>
        </p:blipFill>
        <p:spPr>
          <a:xfrm>
            <a:off x="758671" y="4196387"/>
            <a:ext cx="4653146" cy="1861257"/>
          </a:xfrm>
          <a:prstGeom prst="rect">
            <a:avLst/>
          </a:prstGeom>
        </p:spPr>
      </p:pic>
      <p:sp>
        <p:nvSpPr>
          <p:cNvPr id="45" name="TextBox 3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722101" y="2833435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16 PRE</a:t>
            </a: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109276" y="2833434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16 POST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530727" y="2795761"/>
            <a:ext cx="45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17 PRE</a:t>
            </a:r>
          </a:p>
        </p:txBody>
      </p:sp>
      <p:sp>
        <p:nvSpPr>
          <p:cNvPr id="48" name="TextBox 4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152159" y="2743444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17 POST</a:t>
            </a:r>
          </a:p>
        </p:txBody>
      </p:sp>
      <p:sp>
        <p:nvSpPr>
          <p:cNvPr id="49" name="TextBox 4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542345" y="2727432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18 PRE</a:t>
            </a:r>
          </a:p>
        </p:txBody>
      </p:sp>
      <p:sp>
        <p:nvSpPr>
          <p:cNvPr id="50" name="TextBox 4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887449" y="2718850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18 POST</a:t>
            </a:r>
          </a:p>
        </p:txBody>
      </p:sp>
      <p:sp>
        <p:nvSpPr>
          <p:cNvPr id="51" name="TextBox 4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268027" y="2704189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19 PRE</a:t>
            </a:r>
          </a:p>
        </p:txBody>
      </p:sp>
      <p:sp>
        <p:nvSpPr>
          <p:cNvPr id="52" name="TextBox 4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75976" y="2703108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19 POST</a:t>
            </a:r>
          </a:p>
        </p:txBody>
      </p:sp>
      <p:sp>
        <p:nvSpPr>
          <p:cNvPr id="53" name="TextBox 4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938063" y="2699103"/>
            <a:ext cx="44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 PRE</a:t>
            </a:r>
          </a:p>
        </p:txBody>
      </p:sp>
      <p:sp>
        <p:nvSpPr>
          <p:cNvPr id="54" name="TextBox 4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274044" y="2695098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 POST</a:t>
            </a: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844566" y="2761997"/>
            <a:ext cx="45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17 PRE</a:t>
            </a:r>
          </a:p>
        </p:txBody>
      </p:sp>
      <p:sp>
        <p:nvSpPr>
          <p:cNvPr id="56" name="TextBox 4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722230" y="1216186"/>
            <a:ext cx="49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 PRE</a:t>
            </a:r>
          </a:p>
        </p:txBody>
      </p:sp>
      <p:sp>
        <p:nvSpPr>
          <p:cNvPr id="57" name="TextBox 4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035050" y="1178612"/>
            <a:ext cx="6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 POST</a:t>
            </a: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502214" y="1157867"/>
            <a:ext cx="42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 PRE</a:t>
            </a:r>
          </a:p>
        </p:txBody>
      </p:sp>
      <p:sp>
        <p:nvSpPr>
          <p:cNvPr id="59" name="TextBox 5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743638" y="1157867"/>
            <a:ext cx="6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 POST</a:t>
            </a:r>
          </a:p>
        </p:txBody>
      </p:sp>
      <p:sp>
        <p:nvSpPr>
          <p:cNvPr id="60" name="TextBox 5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179541" y="1124967"/>
            <a:ext cx="45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3 PRE</a:t>
            </a:r>
          </a:p>
        </p:txBody>
      </p:sp>
      <p:sp>
        <p:nvSpPr>
          <p:cNvPr id="61" name="TextBox 5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442768" y="1109797"/>
            <a:ext cx="6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3 POST</a:t>
            </a:r>
          </a:p>
        </p:txBody>
      </p:sp>
      <p:sp>
        <p:nvSpPr>
          <p:cNvPr id="62" name="TextBox 5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865778" y="1104061"/>
            <a:ext cx="44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4 PRE</a:t>
            </a:r>
          </a:p>
        </p:txBody>
      </p:sp>
      <p:sp>
        <p:nvSpPr>
          <p:cNvPr id="63" name="TextBox 5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122320" y="1074592"/>
            <a:ext cx="6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4 POST</a:t>
            </a:r>
          </a:p>
        </p:txBody>
      </p:sp>
      <p:sp>
        <p:nvSpPr>
          <p:cNvPr id="64" name="TextBox 5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487298" y="1062896"/>
            <a:ext cx="50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5 PRE</a:t>
            </a:r>
          </a:p>
        </p:txBody>
      </p:sp>
      <p:sp>
        <p:nvSpPr>
          <p:cNvPr id="65" name="TextBox 5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822515" y="1026779"/>
            <a:ext cx="55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5 POST</a:t>
            </a:r>
          </a:p>
        </p:txBody>
      </p:sp>
      <p:sp>
        <p:nvSpPr>
          <p:cNvPr id="66" name="TextBox 5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238553" y="1012120"/>
            <a:ext cx="43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6 PRE</a:t>
            </a:r>
          </a:p>
        </p:txBody>
      </p:sp>
      <p:sp>
        <p:nvSpPr>
          <p:cNvPr id="67" name="TextBox 5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472907" y="997461"/>
            <a:ext cx="591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6 POST</a:t>
            </a:r>
          </a:p>
        </p:txBody>
      </p:sp>
      <p:sp>
        <p:nvSpPr>
          <p:cNvPr id="68" name="TextBox 5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857337" y="969564"/>
            <a:ext cx="47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7 PRE</a:t>
            </a:r>
          </a:p>
        </p:txBody>
      </p:sp>
      <p:sp>
        <p:nvSpPr>
          <p:cNvPr id="69" name="TextBox 6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158589" y="945188"/>
            <a:ext cx="55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7 POST</a:t>
            </a:r>
          </a:p>
        </p:txBody>
      </p:sp>
      <p:sp>
        <p:nvSpPr>
          <p:cNvPr id="70" name="TextBox 6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643098" y="2087884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8 PRE</a:t>
            </a:r>
          </a:p>
        </p:txBody>
      </p:sp>
      <p:sp>
        <p:nvSpPr>
          <p:cNvPr id="71" name="TextBox 6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075970" y="2058277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8 POST</a:t>
            </a:r>
          </a:p>
        </p:txBody>
      </p:sp>
      <p:sp>
        <p:nvSpPr>
          <p:cNvPr id="72" name="TextBox 6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433613" y="2058276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10 PRE</a:t>
            </a:r>
          </a:p>
        </p:txBody>
      </p:sp>
      <p:sp>
        <p:nvSpPr>
          <p:cNvPr id="73" name="TextBox 6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744621" y="2048299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10 POST</a:t>
            </a:r>
          </a:p>
        </p:txBody>
      </p:sp>
      <p:sp>
        <p:nvSpPr>
          <p:cNvPr id="74" name="TextBox 6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125554" y="2009290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11 PRE</a:t>
            </a:r>
          </a:p>
        </p:txBody>
      </p:sp>
      <p:sp>
        <p:nvSpPr>
          <p:cNvPr id="75" name="TextBox 6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442738" y="2000022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11 POST</a:t>
            </a:r>
          </a:p>
        </p:txBody>
      </p:sp>
      <p:sp>
        <p:nvSpPr>
          <p:cNvPr id="76" name="TextBox 6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94248" y="1991440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12 PRE</a:t>
            </a:r>
          </a:p>
        </p:txBody>
      </p:sp>
      <p:sp>
        <p:nvSpPr>
          <p:cNvPr id="77" name="TextBox 6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173080" y="1935840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12 POST</a:t>
            </a:r>
          </a:p>
        </p:txBody>
      </p:sp>
      <p:sp>
        <p:nvSpPr>
          <p:cNvPr id="78" name="TextBox 6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538427" y="1935840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13 PRE</a:t>
            </a:r>
          </a:p>
        </p:txBody>
      </p:sp>
      <p:sp>
        <p:nvSpPr>
          <p:cNvPr id="79" name="TextBox 7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860002" y="1935135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13 POST</a:t>
            </a:r>
          </a:p>
        </p:txBody>
      </p:sp>
      <p:sp>
        <p:nvSpPr>
          <p:cNvPr id="80" name="TextBox 7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232970" y="1949794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14 PRE</a:t>
            </a:r>
          </a:p>
        </p:txBody>
      </p:sp>
      <p:sp>
        <p:nvSpPr>
          <p:cNvPr id="81" name="TextBox 7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536795" y="1964453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14 POST</a:t>
            </a:r>
          </a:p>
        </p:txBody>
      </p:sp>
      <p:sp>
        <p:nvSpPr>
          <p:cNvPr id="82" name="TextBox 7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889816" y="1993917"/>
            <a:ext cx="4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15 PRE</a:t>
            </a:r>
          </a:p>
        </p:txBody>
      </p:sp>
      <p:sp>
        <p:nvSpPr>
          <p:cNvPr id="83" name="TextBox 7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211549" y="2009290"/>
            <a:ext cx="52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15 POST</a:t>
            </a:r>
          </a:p>
        </p:txBody>
      </p:sp>
      <p:sp>
        <p:nvSpPr>
          <p:cNvPr id="84" name="TextBox 28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6537385" y="1222667"/>
            <a:ext cx="534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10% gel</a:t>
            </a:r>
          </a:p>
          <a:p>
            <a:pPr algn="ctr"/>
            <a:r>
              <a:rPr lang="en-US" sz="1400" b="1" dirty="0"/>
              <a:t>Loaded 8 </a:t>
            </a:r>
            <a:r>
              <a:rPr lang="en-US" sz="1400" b="1" dirty="0" err="1"/>
              <a:t>ug</a:t>
            </a:r>
            <a:r>
              <a:rPr lang="en-US" sz="1400" b="1" dirty="0"/>
              <a:t> protein</a:t>
            </a:r>
          </a:p>
          <a:p>
            <a:pPr algn="ctr"/>
            <a:r>
              <a:rPr lang="en-US" sz="1400" b="1" dirty="0"/>
              <a:t>Ran 1 </a:t>
            </a:r>
            <a:r>
              <a:rPr lang="en-US" sz="1400" b="1" dirty="0" err="1"/>
              <a:t>hr</a:t>
            </a:r>
            <a:r>
              <a:rPr lang="en-US" sz="1400" b="1" dirty="0"/>
              <a:t> @ 150V</a:t>
            </a:r>
          </a:p>
          <a:p>
            <a:pPr algn="ctr"/>
            <a:r>
              <a:rPr lang="en-US" sz="1400" b="1" dirty="0"/>
              <a:t>Transferred 1 </a:t>
            </a:r>
            <a:r>
              <a:rPr lang="en-US" sz="1400" b="1" dirty="0" err="1"/>
              <a:t>hr</a:t>
            </a:r>
            <a:r>
              <a:rPr lang="en-US" sz="1400" b="1" dirty="0"/>
              <a:t> @100V (SDS)</a:t>
            </a:r>
          </a:p>
          <a:p>
            <a:pPr algn="ctr"/>
            <a:r>
              <a:rPr lang="en-US" sz="1400" b="1" dirty="0"/>
              <a:t>Blocked in 5% BSA for 1 </a:t>
            </a:r>
            <a:r>
              <a:rPr lang="en-US" sz="1400" b="1" dirty="0" err="1"/>
              <a:t>hr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1˚rabbit (ab3242, 1:1000) in 5% BSA 0.1% TBST overnight @4˚C</a:t>
            </a:r>
          </a:p>
          <a:p>
            <a:pPr algn="ctr"/>
            <a:r>
              <a:rPr lang="en-US" sz="1400" b="1" dirty="0"/>
              <a:t>2˚ anti-rabbit (1:10000) in TBST 1 </a:t>
            </a:r>
            <a:r>
              <a:rPr lang="en-US" sz="1400" b="1" dirty="0" err="1"/>
              <a:t>hr</a:t>
            </a:r>
            <a:r>
              <a:rPr lang="en-US" sz="1400" b="1" dirty="0"/>
              <a:t> @ room temp</a:t>
            </a:r>
          </a:p>
          <a:p>
            <a:pPr algn="ctr"/>
            <a:r>
              <a:rPr lang="en-US" sz="1400" b="1" dirty="0"/>
              <a:t>Exposed 5 min</a:t>
            </a:r>
          </a:p>
        </p:txBody>
      </p:sp>
      <p:sp>
        <p:nvSpPr>
          <p:cNvPr id="85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733106" y="3607055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24 2020</a:t>
            </a:r>
          </a:p>
        </p:txBody>
      </p:sp>
      <p:sp>
        <p:nvSpPr>
          <p:cNvPr id="86" name="Rectangle 44"/>
          <p:cNvSpPr/>
          <p:nvPr/>
        </p:nvSpPr>
        <p:spPr>
          <a:xfrm>
            <a:off x="6016126" y="5064233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[AMIDO BL]</a:t>
            </a:r>
            <a:endParaRPr lang="en-CA" dirty="0"/>
          </a:p>
        </p:txBody>
      </p:sp>
      <p:sp>
        <p:nvSpPr>
          <p:cNvPr id="87" name="Rectangle 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799546" y="6231477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24 2020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5A5ADF7C-310C-EE4A-8539-763642921992}"/>
              </a:ext>
            </a:extLst>
          </p:cNvPr>
          <p:cNvSpPr txBox="1">
            <a:spLocks/>
          </p:cNvSpPr>
          <p:nvPr/>
        </p:nvSpPr>
        <p:spPr>
          <a:xfrm>
            <a:off x="216329" y="92319"/>
            <a:ext cx="11810356" cy="4886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PGC1a</a:t>
            </a:r>
          </a:p>
        </p:txBody>
      </p:sp>
      <p:sp>
        <p:nvSpPr>
          <p:cNvPr id="89" name="TextBox 6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-60708" y="753362"/>
            <a:ext cx="1137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105 KDA</a:t>
            </a:r>
          </a:p>
        </p:txBody>
      </p:sp>
    </p:spTree>
    <p:extLst>
      <p:ext uri="{BB962C8B-B14F-4D97-AF65-F5344CB8AC3E}">
        <p14:creationId xmlns:p14="http://schemas.microsoft.com/office/powerpoint/2010/main" val="57716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test&#10;&#10;Description automatically generated">
            <a:extLst>
              <a:ext uri="{FF2B5EF4-FFF2-40B4-BE49-F238E27FC236}">
                <a16:creationId xmlns:a16="http://schemas.microsoft.com/office/drawing/2014/main" id="{7223FF99-1356-00A6-35D1-FA8396E4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678" y="142686"/>
            <a:ext cx="4826643" cy="538975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B5B3D8-407B-BF87-E1CA-0EED5C77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r>
              <a:rPr lang="en-C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Supplemental Figure 1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Representative western blots from a participant completing upright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(UP;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10; closed bars) and supine (SUP;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9; open bars) aerobic exercise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8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DCAF59-7189-1E0F-8938-7EB9FAFED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41942"/>
              </p:ext>
            </p:extLst>
          </p:nvPr>
        </p:nvGraphicFramePr>
        <p:xfrm>
          <a:off x="1199495" y="1266825"/>
          <a:ext cx="9793009" cy="4580685"/>
        </p:xfrm>
        <a:graphic>
          <a:graphicData uri="http://schemas.openxmlformats.org/drawingml/2006/table">
            <a:tbl>
              <a:tblPr firstRow="1" firstCol="1" bandRow="1"/>
              <a:tblGrid>
                <a:gridCol w="1530982">
                  <a:extLst>
                    <a:ext uri="{9D8B030D-6E8A-4147-A177-3AD203B41FA5}">
                      <a16:colId xmlns:a16="http://schemas.microsoft.com/office/drawing/2014/main" val="128941014"/>
                    </a:ext>
                  </a:extLst>
                </a:gridCol>
                <a:gridCol w="1091914">
                  <a:extLst>
                    <a:ext uri="{9D8B030D-6E8A-4147-A177-3AD203B41FA5}">
                      <a16:colId xmlns:a16="http://schemas.microsoft.com/office/drawing/2014/main" val="2794771144"/>
                    </a:ext>
                  </a:extLst>
                </a:gridCol>
                <a:gridCol w="107588">
                  <a:extLst>
                    <a:ext uri="{9D8B030D-6E8A-4147-A177-3AD203B41FA5}">
                      <a16:colId xmlns:a16="http://schemas.microsoft.com/office/drawing/2014/main" val="4204812263"/>
                    </a:ext>
                  </a:extLst>
                </a:gridCol>
                <a:gridCol w="1099831">
                  <a:extLst>
                    <a:ext uri="{9D8B030D-6E8A-4147-A177-3AD203B41FA5}">
                      <a16:colId xmlns:a16="http://schemas.microsoft.com/office/drawing/2014/main" val="2856731047"/>
                    </a:ext>
                  </a:extLst>
                </a:gridCol>
                <a:gridCol w="999781">
                  <a:extLst>
                    <a:ext uri="{9D8B030D-6E8A-4147-A177-3AD203B41FA5}">
                      <a16:colId xmlns:a16="http://schemas.microsoft.com/office/drawing/2014/main" val="2142541595"/>
                    </a:ext>
                  </a:extLst>
                </a:gridCol>
                <a:gridCol w="999781">
                  <a:extLst>
                    <a:ext uri="{9D8B030D-6E8A-4147-A177-3AD203B41FA5}">
                      <a16:colId xmlns:a16="http://schemas.microsoft.com/office/drawing/2014/main" val="226894407"/>
                    </a:ext>
                  </a:extLst>
                </a:gridCol>
                <a:gridCol w="999781">
                  <a:extLst>
                    <a:ext uri="{9D8B030D-6E8A-4147-A177-3AD203B41FA5}">
                      <a16:colId xmlns:a16="http://schemas.microsoft.com/office/drawing/2014/main" val="3247070319"/>
                    </a:ext>
                  </a:extLst>
                </a:gridCol>
                <a:gridCol w="999781">
                  <a:extLst>
                    <a:ext uri="{9D8B030D-6E8A-4147-A177-3AD203B41FA5}">
                      <a16:colId xmlns:a16="http://schemas.microsoft.com/office/drawing/2014/main" val="1582522254"/>
                    </a:ext>
                  </a:extLst>
                </a:gridCol>
                <a:gridCol w="654283">
                  <a:extLst>
                    <a:ext uri="{9D8B030D-6E8A-4147-A177-3AD203B41FA5}">
                      <a16:colId xmlns:a16="http://schemas.microsoft.com/office/drawing/2014/main" val="3380964529"/>
                    </a:ext>
                  </a:extLst>
                </a:gridCol>
                <a:gridCol w="654283">
                  <a:extLst>
                    <a:ext uri="{9D8B030D-6E8A-4147-A177-3AD203B41FA5}">
                      <a16:colId xmlns:a16="http://schemas.microsoft.com/office/drawing/2014/main" val="1395722673"/>
                    </a:ext>
                  </a:extLst>
                </a:gridCol>
                <a:gridCol w="655004">
                  <a:extLst>
                    <a:ext uri="{9D8B030D-6E8A-4147-A177-3AD203B41FA5}">
                      <a16:colId xmlns:a16="http://schemas.microsoft.com/office/drawing/2014/main" val="2393406489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r>
                        <a:rPr lang="en-CA" sz="10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Supplemental Table 1.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Peak cardiovascular responses to upright or supine aerobic training.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9374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UP-trained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SUP-trained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x G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15326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94616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r>
                        <a:rPr lang="en-CA" sz="1050" b="1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Upright ramp test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13; 9F)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14; 9F)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8; 5F)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9; 6F)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7; 5F)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6; 4F)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5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 (L/min)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 ± 4.9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 ± 5.2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 ± 5.7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 ± 5.6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 ± 2.9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 ± 3.4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69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 (mL)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119.7 ± 25.9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123.0 ± 31.7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127.3 ± 29.2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122.0 ± 19.8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111.1 ± 17.9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121.2 ± 19.8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0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(bpm)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183.4 ± 11.4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182.6 ± 12.1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181.7 ± 13.3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183.5 ± 14.1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185.4 ± 8.4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181.2 ± 4.2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896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12; 8F)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14; 9F)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7; 5F)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8; 5F)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5; 3F)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6; 4F)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680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Oxy[haem] (% max)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 ± 26.4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 ± 20.1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37.2 ± 27.2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25.8 ± 23.5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37.9 ± 25.4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 ± 10.7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957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Deoxy[haem] (% max)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51.3 ± 17.5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50.6 ± 15.7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51.1 ± 17.1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49.3 ± 13.0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51.6 ± 18.1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52.4 ± 17.4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341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189269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en-CA" sz="1050" b="1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Supine ramp test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13; 9F)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14; 9F)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7; 5F)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8; 5F)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8; 6F)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6; 4F)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673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 (L/min)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 ± 4.6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 ± 5.0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 ±6.2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 ± 4.8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 ± 1.7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22.6 ± 4.0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94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 (mL)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121.6 ± 26.5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128.1 ± 29.1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125.7 ± 3.2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122.7 ± 30.9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118.0 ± 14.2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135.4 ± 21.7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339531"/>
                  </a:ext>
                </a:extLst>
              </a:tr>
              <a:tr h="256335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(bpm) 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170.2 ± 17.1</a:t>
                      </a:r>
                      <a:r>
                        <a:rPr lang="en-CA" sz="10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170.0 ± 16.3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174.2 ± 15.0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167.4 ± 20.0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166.7 ± 18.0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173.3 ± 4.3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48488"/>
                  </a:ext>
                </a:extLst>
              </a:tr>
              <a:tr h="86135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12; 8F)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14; 9F)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8; 5F)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8; 5F)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6; 4F)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6; 4F)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183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Oxy[haem]  (% max)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33.8 ± 25.1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 ± 6.4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45.5 ± 25.6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 ± 6.1</a:t>
                      </a:r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 ± 13.0</a:t>
                      </a:r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 ± 5.9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&lt;0.01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83965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Deoxy[haem]  (% max)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65.8 ± 20.0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55.0 ± 18.6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67.4 ± 16.6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 ± 18.0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63.8 ± 23.7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60.3 ± 16.5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C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327921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b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Significant between-test difference at PRE.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 Significant within-group difference between PRE and POST.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 Significant between-group difference at PRE.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Values are means 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standard deviation. 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to data missing at random, mixed effects models were used to maximize statistical power. PRE and POST </a:t>
                      </a:r>
                      <a:r>
                        <a:rPr lang="en-US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values indicated group numbers following listwise deletion. Female (F) participants for each timepoint are reported alongside group numbers.  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CO, cardiac output; HR, heart rate; 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PRE, pre-training;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SV, stroke volume; T x G, time by group interaction effect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8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55FCBC-1AE1-1D8C-6B56-74699BEC8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54867"/>
              </p:ext>
            </p:extLst>
          </p:nvPr>
        </p:nvGraphicFramePr>
        <p:xfrm>
          <a:off x="226142" y="1524636"/>
          <a:ext cx="11602064" cy="3887011"/>
        </p:xfrm>
        <a:graphic>
          <a:graphicData uri="http://schemas.openxmlformats.org/drawingml/2006/table">
            <a:tbl>
              <a:tblPr/>
              <a:tblGrid>
                <a:gridCol w="1252347">
                  <a:extLst>
                    <a:ext uri="{9D8B030D-6E8A-4147-A177-3AD203B41FA5}">
                      <a16:colId xmlns:a16="http://schemas.microsoft.com/office/drawing/2014/main" val="3579635557"/>
                    </a:ext>
                  </a:extLst>
                </a:gridCol>
                <a:gridCol w="1252347">
                  <a:extLst>
                    <a:ext uri="{9D8B030D-6E8A-4147-A177-3AD203B41FA5}">
                      <a16:colId xmlns:a16="http://schemas.microsoft.com/office/drawing/2014/main" val="398924099"/>
                    </a:ext>
                  </a:extLst>
                </a:gridCol>
                <a:gridCol w="1116958">
                  <a:extLst>
                    <a:ext uri="{9D8B030D-6E8A-4147-A177-3AD203B41FA5}">
                      <a16:colId xmlns:a16="http://schemas.microsoft.com/office/drawing/2014/main" val="1783725600"/>
                    </a:ext>
                  </a:extLst>
                </a:gridCol>
                <a:gridCol w="135390">
                  <a:extLst>
                    <a:ext uri="{9D8B030D-6E8A-4147-A177-3AD203B41FA5}">
                      <a16:colId xmlns:a16="http://schemas.microsoft.com/office/drawing/2014/main" val="192215519"/>
                    </a:ext>
                  </a:extLst>
                </a:gridCol>
                <a:gridCol w="981568">
                  <a:extLst>
                    <a:ext uri="{9D8B030D-6E8A-4147-A177-3AD203B41FA5}">
                      <a16:colId xmlns:a16="http://schemas.microsoft.com/office/drawing/2014/main" val="3859587302"/>
                    </a:ext>
                  </a:extLst>
                </a:gridCol>
                <a:gridCol w="981568">
                  <a:extLst>
                    <a:ext uri="{9D8B030D-6E8A-4147-A177-3AD203B41FA5}">
                      <a16:colId xmlns:a16="http://schemas.microsoft.com/office/drawing/2014/main" val="2628767939"/>
                    </a:ext>
                  </a:extLst>
                </a:gridCol>
                <a:gridCol w="977807">
                  <a:extLst>
                    <a:ext uri="{9D8B030D-6E8A-4147-A177-3AD203B41FA5}">
                      <a16:colId xmlns:a16="http://schemas.microsoft.com/office/drawing/2014/main" val="257706890"/>
                    </a:ext>
                  </a:extLst>
                </a:gridCol>
                <a:gridCol w="981568">
                  <a:extLst>
                    <a:ext uri="{9D8B030D-6E8A-4147-A177-3AD203B41FA5}">
                      <a16:colId xmlns:a16="http://schemas.microsoft.com/office/drawing/2014/main" val="2036828449"/>
                    </a:ext>
                  </a:extLst>
                </a:gridCol>
                <a:gridCol w="981568">
                  <a:extLst>
                    <a:ext uri="{9D8B030D-6E8A-4147-A177-3AD203B41FA5}">
                      <a16:colId xmlns:a16="http://schemas.microsoft.com/office/drawing/2014/main" val="3139111820"/>
                    </a:ext>
                  </a:extLst>
                </a:gridCol>
                <a:gridCol w="981568">
                  <a:extLst>
                    <a:ext uri="{9D8B030D-6E8A-4147-A177-3AD203B41FA5}">
                      <a16:colId xmlns:a16="http://schemas.microsoft.com/office/drawing/2014/main" val="2996709224"/>
                    </a:ext>
                  </a:extLst>
                </a:gridCol>
                <a:gridCol w="977807">
                  <a:extLst>
                    <a:ext uri="{9D8B030D-6E8A-4147-A177-3AD203B41FA5}">
                      <a16:colId xmlns:a16="http://schemas.microsoft.com/office/drawing/2014/main" val="1189281032"/>
                    </a:ext>
                  </a:extLst>
                </a:gridCol>
                <a:gridCol w="981568">
                  <a:extLst>
                    <a:ext uri="{9D8B030D-6E8A-4147-A177-3AD203B41FA5}">
                      <a16:colId xmlns:a16="http://schemas.microsoft.com/office/drawing/2014/main" val="2485688497"/>
                    </a:ext>
                  </a:extLst>
                </a:gridCol>
              </a:tblGrid>
              <a:tr h="167229">
                <a:tc gridSpan="12">
                  <a:txBody>
                    <a:bodyPr/>
                    <a:lstStyle/>
                    <a:p>
                      <a:pPr algn="l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Supplemental Table 2. </a:t>
                      </a: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 and post-training ramp test peak cardiovascular responses (Total: N = 17; UP: n = 9; SUP: n = 8).</a:t>
                      </a:r>
                    </a:p>
                  </a:txBody>
                  <a:tcPr marL="571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760449"/>
                  </a:ext>
                </a:extLst>
              </a:tr>
              <a:tr h="17917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0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UP-trained (n = 9)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SUP-trained (n = 8)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475136"/>
                  </a:ext>
                </a:extLst>
              </a:tr>
              <a:tr h="29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Cohen’s </a:t>
                      </a:r>
                      <a:r>
                        <a:rPr lang="en-CA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CA" sz="1050" b="1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(</a:t>
                      </a:r>
                      <a:r>
                        <a:rPr lang="en-CA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-value)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Cohen’s </a:t>
                      </a:r>
                      <a:r>
                        <a:rPr lang="en-CA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CA" sz="1050" b="1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(p-value)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84051"/>
                  </a:ext>
                </a:extLst>
              </a:tr>
              <a:tr h="2593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Upright ramp test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CA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13; 9F)</a:t>
                      </a:r>
                      <a:endParaRPr lang="en-CA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CA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CA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14; 9F)</a:t>
                      </a:r>
                      <a:endParaRPr lang="en-CA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</a:t>
                      </a:r>
                      <a:r>
                        <a:rPr kumimoji="0" lang="en-CA" sz="105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CA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8; 5F)</a:t>
                      </a:r>
                      <a:endParaRPr kumimoji="0" lang="en-CA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9; 6F)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7; 5F)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6; 4F)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20994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 (mmHg)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107.1 ± 21.1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110.7 ± 20.2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109.6 ± 20.5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111.7 ± 16.5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(0.81)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[-1.41, 1.63]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102.5 ± 19.5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109.5 ± 24.9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 (0.58)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[-1.46, 2.10]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52074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SBP (mmHg)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186.8 ± 18.5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191. 3 ± 30.6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184.3 ± 13.8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186.4 ± 24.2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(0.83)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[-1.41, 1.63]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188.6 ± 22.1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195.8 ± 38.5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 (0.68)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[-1.55, 2.01]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77137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DBP (mmHg)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78.5 ± 18.9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81.9 ± 19.5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80.9 ± 16.6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82.7 ± 15.6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(0.82)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[-1.41, 1.63]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 ± 19.5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80.9 ± 24.4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 (0.71)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[-1.58, 1.99]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62746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 (L/min/mmHg)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0.203 ± 0.061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0.208 ± 0.059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0.216 ± 0.08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0.199 ± 0.060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 (0.64)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[-1.75, 1.29]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0.206 ± 0.057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0.214 ± 0.060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 (0.80)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[-1.64, 1.92]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14401"/>
                  </a:ext>
                </a:extLst>
              </a:tr>
              <a:tr h="3914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Supine ramp test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13; 9F)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14; 9F)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7; 5F)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8; 5F)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8; 6F)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050" i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CA" sz="105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6; 4F)</a:t>
                      </a:r>
                      <a:endParaRPr lang="en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83974"/>
                  </a:ext>
                </a:extLst>
              </a:tr>
              <a:tr h="203064">
                <a:tc>
                  <a:txBody>
                    <a:bodyPr/>
                    <a:lstStyle/>
                    <a:p>
                      <a:pPr algn="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 (mmHg)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98.8 ± 21.6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105.4 ± 14.0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105.9 ± 22.8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106.0 ± 16.0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0.0058 (0.99)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[-1.63, 1.64]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96.1 ± 18.7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104.5 ± 12.4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 (0.35)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[-1.20, 2.23]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16649"/>
                  </a:ext>
                </a:extLst>
              </a:tr>
              <a:tr h="203064">
                <a:tc>
                  <a:txBody>
                    <a:bodyPr/>
                    <a:lstStyle/>
                    <a:p>
                      <a:pPr algn="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SBP (mmHg)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175.4 ± 25.0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181.5 ± 22.9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170.2 ± 19.8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175.2 ± 16.4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 (0.60)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[-1.36, 1.91]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180.2 ± 26.2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190.0 ± 29.0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 (0.51)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[-1.36, 2.07]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64189"/>
                  </a:ext>
                </a:extLst>
              </a:tr>
              <a:tr h="203064">
                <a:tc>
                  <a:txBody>
                    <a:bodyPr/>
                    <a:lstStyle/>
                    <a:p>
                      <a:pPr algn="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DBP (mmHg)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71.7 ± 19.8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77.4 ± 13.2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76.6 ± 22.4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78.6 ± 14.3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(0.84)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[-1.53, 1.74]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71.8 ± 17.9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75.8 ± 12.6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 (0.65)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[-1.46, 1.97]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29258"/>
                  </a:ext>
                </a:extLst>
              </a:tr>
              <a:tr h="126929">
                <a:tc>
                  <a:txBody>
                    <a:bodyPr/>
                    <a:lstStyle/>
                    <a:p>
                      <a:pPr algn="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 (L/min/mmHg)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0.223 ± 0.044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0.208 ± 0.062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0.207 ± 0.060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0.194 ± 0.062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-0.22 (0.68)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[-1.85, 1.42]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0.214 ± 0.053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0.228 ± 0.062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 (0.65)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[-1.46, 1.97]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97228"/>
                  </a:ext>
                </a:extLst>
              </a:tr>
              <a:tr h="1062502">
                <a:tc gridSpan="12">
                  <a:txBody>
                    <a:bodyPr/>
                    <a:lstStyle/>
                    <a:p>
                      <a:pPr algn="l" rtl="0" fontAlgn="ctr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UP ramp test, Cohen’s </a:t>
                      </a:r>
                      <a:r>
                        <a:rPr lang="en-CA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CA" sz="105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effect sizes were calculated as POST – PRE for independent groups with the following degrees of freedom (</a:t>
                      </a:r>
                      <a:r>
                        <a:rPr lang="en-C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 15 </a:t>
                      </a:r>
                      <a:r>
                        <a:rPr lang="en-C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UP-trained; 11 </a:t>
                      </a:r>
                      <a:r>
                        <a:rPr lang="en-C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SUP-trained.</a:t>
                      </a:r>
                      <a:b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SUP ramp test, Cohen’s ds effect sizes were calculated as POST – PRE for independent groups with the following degrees of freedom (</a:t>
                      </a:r>
                      <a:r>
                        <a:rPr lang="en-C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 13 </a:t>
                      </a:r>
                      <a:r>
                        <a:rPr lang="en-C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UP-trained; 12 </a:t>
                      </a:r>
                      <a:r>
                        <a:rPr lang="en-C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SUP-trained. </a:t>
                      </a:r>
                      <a:b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from 2 participants, and specific trials from 6 participants were not included due to measurement error.</a:t>
                      </a:r>
                      <a:b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Values are means ± standard deviation. </a:t>
                      </a:r>
                      <a:b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DBP, diastolic blood pressure; MAP, mean arterial pressure;  POST, post-training; PRE, pre-training; SBP, systolic blood pressure; SUP, supine; TPC, total peripheral conductance; UP, upright.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2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56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87C1-9D6F-3ED6-496D-637B0207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439" y="2766218"/>
            <a:ext cx="4361121" cy="1325563"/>
          </a:xfrm>
        </p:spPr>
        <p:txBody>
          <a:bodyPr/>
          <a:lstStyle/>
          <a:p>
            <a:r>
              <a:rPr lang="en-US" dirty="0"/>
              <a:t>WESTERN BLOTS</a:t>
            </a:r>
          </a:p>
        </p:txBody>
      </p:sp>
    </p:spTree>
    <p:extLst>
      <p:ext uri="{BB962C8B-B14F-4D97-AF65-F5344CB8AC3E}">
        <p14:creationId xmlns:p14="http://schemas.microsoft.com/office/powerpoint/2010/main" val="284856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5ADF7C-310C-EE4A-8539-76364292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29" y="92319"/>
            <a:ext cx="11810356" cy="48867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oxphos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348473" y="3944952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 PRE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785012" y="393931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 POST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218355" y="3949182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2 PRE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620067" y="3957562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2 POST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064186" y="3944952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3 PRE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481414" y="3927047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3 POST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952983" y="394525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4 PRE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389091" y="3944952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4 POST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6229829" y="1872801"/>
            <a:ext cx="534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12% gel</a:t>
            </a:r>
          </a:p>
          <a:p>
            <a:pPr algn="ctr"/>
            <a:r>
              <a:rPr lang="en-US" sz="1400" b="1" dirty="0"/>
              <a:t>Loaded 8 </a:t>
            </a:r>
            <a:r>
              <a:rPr lang="en-US" sz="1400" b="1" dirty="0" err="1"/>
              <a:t>ug</a:t>
            </a:r>
            <a:r>
              <a:rPr lang="en-US" sz="1400" b="1" dirty="0"/>
              <a:t> protein</a:t>
            </a:r>
          </a:p>
          <a:p>
            <a:pPr algn="ctr"/>
            <a:r>
              <a:rPr lang="en-US" sz="1400" b="1" dirty="0"/>
              <a:t>Ran 1 </a:t>
            </a:r>
            <a:r>
              <a:rPr lang="en-US" sz="1400" b="1" dirty="0" err="1"/>
              <a:t>hr</a:t>
            </a:r>
            <a:r>
              <a:rPr lang="en-US" sz="1400" b="1" dirty="0"/>
              <a:t> @ 150V</a:t>
            </a:r>
          </a:p>
          <a:p>
            <a:pPr algn="ctr"/>
            <a:r>
              <a:rPr lang="en-US" sz="1400" b="1" dirty="0"/>
              <a:t>Transferred 1 </a:t>
            </a:r>
            <a:r>
              <a:rPr lang="en-US" sz="1400" b="1" dirty="0" err="1"/>
              <a:t>hr</a:t>
            </a:r>
            <a:r>
              <a:rPr lang="en-US" sz="1400" b="1" dirty="0"/>
              <a:t> @100V</a:t>
            </a:r>
          </a:p>
          <a:p>
            <a:pPr algn="ctr"/>
            <a:r>
              <a:rPr lang="en-US" sz="1400" b="1" dirty="0"/>
              <a:t>Blocked in 5% BSA for 1 </a:t>
            </a:r>
            <a:r>
              <a:rPr lang="en-US" sz="1400" b="1" dirty="0" err="1"/>
              <a:t>hr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1˚mouse (ab110411, 1:1000) in 5% BSA 0.1% TBST overnight @4˚C</a:t>
            </a:r>
          </a:p>
          <a:p>
            <a:pPr algn="ctr"/>
            <a:r>
              <a:rPr lang="en-US" sz="1400" b="1" dirty="0"/>
              <a:t>2˚ anti-mouse (1:20000) in TBST 1 </a:t>
            </a:r>
            <a:r>
              <a:rPr lang="en-US" sz="1400" b="1" dirty="0" err="1"/>
              <a:t>hr</a:t>
            </a:r>
            <a:r>
              <a:rPr lang="en-US" sz="1400" b="1" dirty="0"/>
              <a:t> @ room temp</a:t>
            </a:r>
          </a:p>
          <a:p>
            <a:pPr algn="ctr"/>
            <a:r>
              <a:rPr lang="en-US" sz="1400" b="1" dirty="0"/>
              <a:t>Exposed 5 min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34338" r="27360" b="42707"/>
          <a:stretch/>
        </p:blipFill>
        <p:spPr>
          <a:xfrm>
            <a:off x="1238265" y="1791431"/>
            <a:ext cx="3590125" cy="18100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555725" y="3462954"/>
            <a:ext cx="1334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4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21036" r="12803" b="45808"/>
          <a:stretch/>
        </p:blipFill>
        <p:spPr>
          <a:xfrm>
            <a:off x="922803" y="4340028"/>
            <a:ext cx="4005535" cy="1579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5303" y="4945274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Oxphos</a:t>
            </a:r>
            <a:r>
              <a:rPr lang="en-US" b="1" dirty="0"/>
              <a:t> [AMIDO BL]</a:t>
            </a:r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657876" y="6055834"/>
            <a:ext cx="1334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4 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323811" y="152659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 PRE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760350" y="1520960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 POST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193693" y="153082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2 PRE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595405" y="1539203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2 POST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039524" y="152659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3 PRE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456752" y="1508688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3 POST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928321" y="1526894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4 PRE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364429" y="1526593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4 POST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46650" y="3801269"/>
          <a:ext cx="2298700" cy="400050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3373536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ab110411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07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85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5ADF7C-310C-EE4A-8539-76364292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29" y="92319"/>
            <a:ext cx="11810356" cy="48867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oxphos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5" t="34368" r="20426" b="44070"/>
          <a:stretch/>
        </p:blipFill>
        <p:spPr>
          <a:xfrm>
            <a:off x="1185984" y="1538242"/>
            <a:ext cx="5267325" cy="2140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251032" y="1235197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5 PRE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579522" y="1230464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5 POST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962149" y="1225730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6 PRE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306686" y="1230463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6 POST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669867" y="1235254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7 PRE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987237" y="1244545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7 POST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372849" y="1253835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8 PRE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692022" y="1235196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8 POST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052790" y="1225730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10 PRE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381280" y="1220997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10 POST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776728" y="121927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11 PRE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093019" y="121754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11 POST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443345" y="1223682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12 PRE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771835" y="121894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12 POST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t="34071" r="23315" b="38958"/>
          <a:stretch/>
        </p:blipFill>
        <p:spPr>
          <a:xfrm>
            <a:off x="1182028" y="3998127"/>
            <a:ext cx="5271281" cy="25877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326326" y="395538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13 PRE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72329" y="3955383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13 POST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44027" y="3955382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14 PRE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360928" y="3946091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14 POST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16698" y="3946090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15 PRE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050751" y="394608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15 POST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430763" y="3946088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16 PRE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785220" y="3946087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16 POST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145597" y="3946086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17 PRE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470992" y="3946085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17 POST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813679" y="3936554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18 PRE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117439" y="3946084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18 POST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494054" y="393655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19 PRE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828407" y="3927022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19 POST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5118456" y="3556607"/>
            <a:ext cx="1334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9 2020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5138240" y="6304751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10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6933" y="1244545"/>
            <a:ext cx="662849" cy="23120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144865" y="1244545"/>
            <a:ext cx="695581" cy="23120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4852645" y="1247264"/>
            <a:ext cx="638425" cy="23120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6229829" y="1872801"/>
            <a:ext cx="534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12% gel</a:t>
            </a:r>
          </a:p>
          <a:p>
            <a:pPr algn="ctr"/>
            <a:r>
              <a:rPr lang="en-US" sz="1400" b="1" dirty="0"/>
              <a:t>Loaded 8 </a:t>
            </a:r>
            <a:r>
              <a:rPr lang="en-US" sz="1400" b="1" dirty="0" err="1"/>
              <a:t>ug</a:t>
            </a:r>
            <a:r>
              <a:rPr lang="en-US" sz="1400" b="1" dirty="0"/>
              <a:t> protein</a:t>
            </a:r>
          </a:p>
          <a:p>
            <a:pPr algn="ctr"/>
            <a:r>
              <a:rPr lang="en-US" sz="1400" b="1" dirty="0"/>
              <a:t>Ran 1 </a:t>
            </a:r>
            <a:r>
              <a:rPr lang="en-US" sz="1400" b="1" dirty="0" err="1"/>
              <a:t>hr</a:t>
            </a:r>
            <a:r>
              <a:rPr lang="en-US" sz="1400" b="1" dirty="0"/>
              <a:t> @ 150V</a:t>
            </a:r>
          </a:p>
          <a:p>
            <a:pPr algn="ctr"/>
            <a:r>
              <a:rPr lang="en-US" sz="1400" b="1" dirty="0"/>
              <a:t>Transferred 1 </a:t>
            </a:r>
            <a:r>
              <a:rPr lang="en-US" sz="1400" b="1" dirty="0" err="1"/>
              <a:t>hr</a:t>
            </a:r>
            <a:r>
              <a:rPr lang="en-US" sz="1400" b="1" dirty="0"/>
              <a:t> @100V</a:t>
            </a:r>
          </a:p>
          <a:p>
            <a:pPr algn="ctr"/>
            <a:r>
              <a:rPr lang="en-US" sz="1400" b="1" dirty="0"/>
              <a:t>Blocked in 5% BSA for 1 </a:t>
            </a:r>
            <a:r>
              <a:rPr lang="en-US" sz="1400" b="1" dirty="0" err="1"/>
              <a:t>hr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1˚mouse (ab110411, 1:1000) in 5% BSA 0.1% TBST overnight @4˚C</a:t>
            </a:r>
          </a:p>
          <a:p>
            <a:pPr algn="ctr"/>
            <a:r>
              <a:rPr lang="en-US" sz="1400" b="1" dirty="0"/>
              <a:t>2˚ anti-mouse (1:20000) in TBST 1 </a:t>
            </a:r>
            <a:r>
              <a:rPr lang="en-US" sz="1400" b="1" dirty="0" err="1"/>
              <a:t>hr</a:t>
            </a:r>
            <a:r>
              <a:rPr lang="en-US" sz="1400" b="1" dirty="0"/>
              <a:t> @ room temp</a:t>
            </a:r>
          </a:p>
          <a:p>
            <a:pPr algn="ctr"/>
            <a:r>
              <a:rPr lang="en-US" sz="1400" b="1" dirty="0"/>
              <a:t>Exposed 5 min</a:t>
            </a:r>
          </a:p>
        </p:txBody>
      </p:sp>
    </p:spTree>
    <p:extLst>
      <p:ext uri="{BB962C8B-B14F-4D97-AF65-F5344CB8AC3E}">
        <p14:creationId xmlns:p14="http://schemas.microsoft.com/office/powerpoint/2010/main" val="355004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5ADF7C-310C-EE4A-8539-76364292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29" y="92319"/>
            <a:ext cx="11810356" cy="48867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Oxphos</a:t>
            </a:r>
            <a:r>
              <a:rPr lang="en-US" sz="3600" b="1" dirty="0"/>
              <a:t> [AMIDO BL]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251032" y="1235197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5 PRE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579522" y="1230464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5 POST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962149" y="1225730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6 PRE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306686" y="1230463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6 POST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669867" y="1235254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7 PRE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987500" y="1235195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7 POST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372849" y="1253835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8 PRE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692022" y="1235196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8 POST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070755" y="1235196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10 PRE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389694" y="1221094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10 POST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758816" y="1219345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11 PRE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093019" y="121754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11 POST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463447" y="1223412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12 PRE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836858" y="1219346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12 POST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326326" y="395538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13 PRE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72329" y="3955383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13 POST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44027" y="3955382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14 PRE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360928" y="3946091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14 POST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744511" y="395538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15 PRE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050751" y="394608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15 POST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430763" y="3946088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16 PRE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785220" y="3946087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16 POST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145597" y="3946086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17 PRE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470992" y="3946085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17 POST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813679" y="3936554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18 PRE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156764" y="3946084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18 POST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551859" y="395538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19 PRE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5895803" y="3955381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19 POST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5118456" y="3556607"/>
            <a:ext cx="1334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9 2020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5138240" y="6304751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10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3" r="7707" b="42168"/>
          <a:stretch/>
        </p:blipFill>
        <p:spPr>
          <a:xfrm>
            <a:off x="1089393" y="4376731"/>
            <a:ext cx="5268311" cy="1937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22849" r="5097" b="46867"/>
          <a:stretch/>
        </p:blipFill>
        <p:spPr>
          <a:xfrm>
            <a:off x="916195" y="1638124"/>
            <a:ext cx="5388737" cy="177583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6229829" y="1872801"/>
            <a:ext cx="534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12% gel</a:t>
            </a:r>
          </a:p>
          <a:p>
            <a:pPr algn="ctr"/>
            <a:r>
              <a:rPr lang="en-US" sz="1400" b="1" dirty="0"/>
              <a:t>Loaded 8 </a:t>
            </a:r>
            <a:r>
              <a:rPr lang="en-US" sz="1400" b="1" dirty="0" err="1"/>
              <a:t>ug</a:t>
            </a:r>
            <a:r>
              <a:rPr lang="en-US" sz="1400" b="1" dirty="0"/>
              <a:t> protein</a:t>
            </a:r>
          </a:p>
          <a:p>
            <a:pPr algn="ctr"/>
            <a:r>
              <a:rPr lang="en-US" sz="1400" b="1" dirty="0"/>
              <a:t>Ran 1 </a:t>
            </a:r>
            <a:r>
              <a:rPr lang="en-US" sz="1400" b="1" dirty="0" err="1"/>
              <a:t>hr</a:t>
            </a:r>
            <a:r>
              <a:rPr lang="en-US" sz="1400" b="1" dirty="0"/>
              <a:t> @ 150V</a:t>
            </a:r>
          </a:p>
          <a:p>
            <a:pPr algn="ctr"/>
            <a:r>
              <a:rPr lang="en-US" sz="1400" b="1" dirty="0"/>
              <a:t>Transferred 1 </a:t>
            </a:r>
            <a:r>
              <a:rPr lang="en-US" sz="1400" b="1" dirty="0" err="1"/>
              <a:t>hr</a:t>
            </a:r>
            <a:r>
              <a:rPr lang="en-US" sz="1400" b="1" dirty="0"/>
              <a:t> @100V</a:t>
            </a:r>
          </a:p>
          <a:p>
            <a:pPr algn="ctr"/>
            <a:r>
              <a:rPr lang="en-US" sz="1400" b="1" dirty="0"/>
              <a:t>Blocked in 5% BSA for 1 </a:t>
            </a:r>
            <a:r>
              <a:rPr lang="en-US" sz="1400" b="1" dirty="0" err="1"/>
              <a:t>hr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1˚mouse (ab110411, 1:1000) in 5% BSA 0.1% TBST overnight @4˚C</a:t>
            </a:r>
          </a:p>
          <a:p>
            <a:pPr algn="ctr"/>
            <a:r>
              <a:rPr lang="en-US" sz="1400" b="1" dirty="0"/>
              <a:t>2˚ anti-mouse (1:20000) in TBST 1 </a:t>
            </a:r>
            <a:r>
              <a:rPr lang="en-US" sz="1400" b="1" dirty="0" err="1"/>
              <a:t>hr</a:t>
            </a:r>
            <a:r>
              <a:rPr lang="en-US" sz="1400" b="1" dirty="0"/>
              <a:t> @ room temp</a:t>
            </a:r>
          </a:p>
          <a:p>
            <a:pPr algn="ctr"/>
            <a:r>
              <a:rPr lang="en-US" sz="1400" b="1" dirty="0"/>
              <a:t>Exposed 5 min</a:t>
            </a:r>
          </a:p>
        </p:txBody>
      </p:sp>
    </p:spTree>
    <p:extLst>
      <p:ext uri="{BB962C8B-B14F-4D97-AF65-F5344CB8AC3E}">
        <p14:creationId xmlns:p14="http://schemas.microsoft.com/office/powerpoint/2010/main" val="40214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5ADF7C-310C-EE4A-8539-76364292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29" y="92319"/>
            <a:ext cx="11810356" cy="48867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oxphos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252589" y="829539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20 PRE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16921" y="834273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20 POST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52009" y="817543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6 PRE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441151" y="817542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6 POST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839665" y="825506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10 PRE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233493" y="825506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10 POST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669228" y="813021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11 PRE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025835" y="813020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11 POST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36800" r="39788" b="42101"/>
          <a:stretch/>
        </p:blipFill>
        <p:spPr>
          <a:xfrm>
            <a:off x="1065890" y="1209674"/>
            <a:ext cx="3511467" cy="238152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C8B9160-9D81-7B44-84D9-C44EB224E76D}"/>
              </a:ext>
            </a:extLst>
          </p:cNvPr>
          <p:cNvSpPr/>
          <p:nvPr/>
        </p:nvSpPr>
        <p:spPr>
          <a:xfrm>
            <a:off x="4682068" y="3452697"/>
            <a:ext cx="14134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September 10 2020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279437" y="3604116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20 PRE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1675194" y="361178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20 POST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090001" y="3596588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6 PRE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499053" y="3594591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6 POST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2920896" y="3604116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10 PRE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317928" y="3594589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10 POST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3747588" y="3591197"/>
            <a:ext cx="471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11 PRE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F408B8-C922-2C4E-A903-33EAC483577F}"/>
              </a:ext>
            </a:extLst>
          </p:cNvPr>
          <p:cNvSpPr txBox="1"/>
          <p:nvPr/>
        </p:nvSpPr>
        <p:spPr>
          <a:xfrm>
            <a:off x="4091965" y="3591198"/>
            <a:ext cx="52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11 POST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t="24348" r="29196" b="40863"/>
          <a:stretch/>
        </p:blipFill>
        <p:spPr>
          <a:xfrm>
            <a:off x="806376" y="4022085"/>
            <a:ext cx="3852202" cy="234395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868103" y="4980493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Oxphos</a:t>
            </a:r>
            <a:r>
              <a:rPr lang="en-US" b="1" dirty="0"/>
              <a:t> [AMIDO BL]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2016756" y="860813"/>
            <a:ext cx="835140" cy="2591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2887150" y="855500"/>
            <a:ext cx="776746" cy="2660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3699150" y="834273"/>
            <a:ext cx="805219" cy="26820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6AECE8-D311-784E-8DD1-9A56A1DB2832}"/>
              </a:ext>
            </a:extLst>
          </p:cNvPr>
          <p:cNvSpPr txBox="1"/>
          <p:nvPr/>
        </p:nvSpPr>
        <p:spPr>
          <a:xfrm>
            <a:off x="6229829" y="1872801"/>
            <a:ext cx="534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12% gel</a:t>
            </a:r>
          </a:p>
          <a:p>
            <a:pPr algn="ctr"/>
            <a:r>
              <a:rPr lang="en-US" sz="1400" b="1" dirty="0"/>
              <a:t>Loaded 8 </a:t>
            </a:r>
            <a:r>
              <a:rPr lang="en-US" sz="1400" b="1" dirty="0" err="1"/>
              <a:t>ug</a:t>
            </a:r>
            <a:r>
              <a:rPr lang="en-US" sz="1400" b="1" dirty="0"/>
              <a:t> protein</a:t>
            </a:r>
          </a:p>
          <a:p>
            <a:pPr algn="ctr"/>
            <a:r>
              <a:rPr lang="en-US" sz="1400" b="1" dirty="0"/>
              <a:t>Ran 1 </a:t>
            </a:r>
            <a:r>
              <a:rPr lang="en-US" sz="1400" b="1" dirty="0" err="1"/>
              <a:t>hr</a:t>
            </a:r>
            <a:r>
              <a:rPr lang="en-US" sz="1400" b="1" dirty="0"/>
              <a:t> @ 150V</a:t>
            </a:r>
          </a:p>
          <a:p>
            <a:pPr algn="ctr"/>
            <a:r>
              <a:rPr lang="en-US" sz="1400" b="1" dirty="0"/>
              <a:t>Transferred 1 </a:t>
            </a:r>
            <a:r>
              <a:rPr lang="en-US" sz="1400" b="1" dirty="0" err="1"/>
              <a:t>hr</a:t>
            </a:r>
            <a:r>
              <a:rPr lang="en-US" sz="1400" b="1" dirty="0"/>
              <a:t> @100V</a:t>
            </a:r>
          </a:p>
          <a:p>
            <a:pPr algn="ctr"/>
            <a:r>
              <a:rPr lang="en-US" sz="1400" b="1" dirty="0"/>
              <a:t>Blocked in 5% BSA for 1 </a:t>
            </a:r>
            <a:r>
              <a:rPr lang="en-US" sz="1400" b="1" dirty="0" err="1"/>
              <a:t>hr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1˚mouse (ab110411, 1:1000) in 5% BSA 0.1% TBST overnight @4˚C</a:t>
            </a:r>
          </a:p>
          <a:p>
            <a:pPr algn="ctr"/>
            <a:r>
              <a:rPr lang="en-US" sz="1400" b="1" dirty="0"/>
              <a:t>2˚ anti-mouse (1:20000) in TBST 1 </a:t>
            </a:r>
            <a:r>
              <a:rPr lang="en-US" sz="1400" b="1" dirty="0" err="1"/>
              <a:t>hr</a:t>
            </a:r>
            <a:r>
              <a:rPr lang="en-US" sz="1400" b="1" dirty="0"/>
              <a:t> @ room temp</a:t>
            </a:r>
          </a:p>
          <a:p>
            <a:pPr algn="ctr"/>
            <a:r>
              <a:rPr lang="en-US" sz="1400" b="1" dirty="0"/>
              <a:t>Exposed 5 min</a:t>
            </a:r>
          </a:p>
        </p:txBody>
      </p:sp>
    </p:spTree>
    <p:extLst>
      <p:ext uri="{BB962C8B-B14F-4D97-AF65-F5344CB8AC3E}">
        <p14:creationId xmlns:p14="http://schemas.microsoft.com/office/powerpoint/2010/main" val="277632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2615</Words>
  <Application>Microsoft Macintosh PowerPoint</Application>
  <PresentationFormat>Widescreen</PresentationFormat>
  <Paragraphs>692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Aptos Narrow</vt:lpstr>
      <vt:lpstr>Arial</vt:lpstr>
      <vt:lpstr>Calibri</vt:lpstr>
      <vt:lpstr>Times New Roman</vt:lpstr>
      <vt:lpstr>Office Theme</vt:lpstr>
      <vt:lpstr>Supplementary Material</vt:lpstr>
      <vt:lpstr>Supplemental Figure 1. Representative western blots from a participant completing upright (UP; n = 10; closed bars) and supine (SUP; n = 9; open bars) aerobic exercise training.</vt:lpstr>
      <vt:lpstr>PowerPoint Presentation</vt:lpstr>
      <vt:lpstr>PowerPoint Presentation</vt:lpstr>
      <vt:lpstr>WESTERN BLOTS</vt:lpstr>
      <vt:lpstr>oxphos</vt:lpstr>
      <vt:lpstr>oxphos</vt:lpstr>
      <vt:lpstr>Oxphos [AMIDO BL]</vt:lpstr>
      <vt:lpstr>oxphos</vt:lpstr>
      <vt:lpstr>LRP130</vt:lpstr>
      <vt:lpstr>LRP130 [AMIDO BL]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Preobrazenski</dc:creator>
  <cp:lastModifiedBy>Stuart Mladen</cp:lastModifiedBy>
  <cp:revision>8</cp:revision>
  <dcterms:created xsi:type="dcterms:W3CDTF">2025-02-27T11:36:02Z</dcterms:created>
  <dcterms:modified xsi:type="dcterms:W3CDTF">2025-03-16T18:17:56Z</dcterms:modified>
</cp:coreProperties>
</file>