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3" r:id="rId3"/>
    <p:sldId id="267" r:id="rId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32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736FBC8-253E-4376-A493-1FCD3A627872}" v="3" dt="2022-10-01T00:06:37.8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1716" y="90"/>
      </p:cViewPr>
      <p:guideLst>
        <p:guide orient="horz" pos="4032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10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anita Thakur" userId="d716b339-f693-4ff3-badc-fdee6e29d27e" providerId="ADAL" clId="{8736FBC8-253E-4376-A493-1FCD3A627872}"/>
    <pc:docChg chg="addSld delSld modSld">
      <pc:chgData name="Banita Thakur" userId="d716b339-f693-4ff3-badc-fdee6e29d27e" providerId="ADAL" clId="{8736FBC8-253E-4376-A493-1FCD3A627872}" dt="2022-10-01T00:06:46.816" v="8" actId="47"/>
      <pc:docMkLst>
        <pc:docMk/>
      </pc:docMkLst>
      <pc:sldChg chg="addSp modSp">
        <pc:chgData name="Banita Thakur" userId="d716b339-f693-4ff3-badc-fdee6e29d27e" providerId="ADAL" clId="{8736FBC8-253E-4376-A493-1FCD3A627872}" dt="2022-10-01T00:05:45.799" v="0"/>
        <pc:sldMkLst>
          <pc:docMk/>
          <pc:sldMk cId="0" sldId="261"/>
        </pc:sldMkLst>
        <pc:spChg chg="add mod">
          <ac:chgData name="Banita Thakur" userId="d716b339-f693-4ff3-badc-fdee6e29d27e" providerId="ADAL" clId="{8736FBC8-253E-4376-A493-1FCD3A627872}" dt="2022-10-01T00:05:45.799" v="0"/>
          <ac:spMkLst>
            <pc:docMk/>
            <pc:sldMk cId="0" sldId="261"/>
            <ac:spMk id="2" creationId="{9224D5B3-EF0F-10C2-8A48-DC2968AB3885}"/>
          </ac:spMkLst>
        </pc:spChg>
      </pc:sldChg>
      <pc:sldChg chg="addSp modSp mod">
        <pc:chgData name="Banita Thakur" userId="d716b339-f693-4ff3-badc-fdee6e29d27e" providerId="ADAL" clId="{8736FBC8-253E-4376-A493-1FCD3A627872}" dt="2022-10-01T00:06:13.742" v="4"/>
        <pc:sldMkLst>
          <pc:docMk/>
          <pc:sldMk cId="0" sldId="263"/>
        </pc:sldMkLst>
        <pc:spChg chg="add mod">
          <ac:chgData name="Banita Thakur" userId="d716b339-f693-4ff3-badc-fdee6e29d27e" providerId="ADAL" clId="{8736FBC8-253E-4376-A493-1FCD3A627872}" dt="2022-10-01T00:06:13.742" v="4"/>
          <ac:spMkLst>
            <pc:docMk/>
            <pc:sldMk cId="0" sldId="263"/>
            <ac:spMk id="5" creationId="{4B630AD7-CBA8-EB44-D2DB-6FCC839579D7}"/>
          </ac:spMkLst>
        </pc:spChg>
        <pc:picChg chg="mod">
          <ac:chgData name="Banita Thakur" userId="d716b339-f693-4ff3-badc-fdee6e29d27e" providerId="ADAL" clId="{8736FBC8-253E-4376-A493-1FCD3A627872}" dt="2022-10-01T00:06:09.146" v="3" actId="1036"/>
          <ac:picMkLst>
            <pc:docMk/>
            <pc:sldMk cId="0" sldId="263"/>
            <ac:picMk id="71" creationId="{00000000-0000-0000-0000-000000000000}"/>
          </ac:picMkLst>
        </pc:picChg>
      </pc:sldChg>
      <pc:sldChg chg="del">
        <pc:chgData name="Banita Thakur" userId="d716b339-f693-4ff3-badc-fdee6e29d27e" providerId="ADAL" clId="{8736FBC8-253E-4376-A493-1FCD3A627872}" dt="2022-10-01T00:06:41.873" v="6" actId="47"/>
        <pc:sldMkLst>
          <pc:docMk/>
          <pc:sldMk cId="0" sldId="264"/>
        </pc:sldMkLst>
      </pc:sldChg>
      <pc:sldChg chg="del">
        <pc:chgData name="Banita Thakur" userId="d716b339-f693-4ff3-badc-fdee6e29d27e" providerId="ADAL" clId="{8736FBC8-253E-4376-A493-1FCD3A627872}" dt="2022-10-01T00:06:44.149" v="7" actId="47"/>
        <pc:sldMkLst>
          <pc:docMk/>
          <pc:sldMk cId="0" sldId="265"/>
        </pc:sldMkLst>
      </pc:sldChg>
      <pc:sldChg chg="del">
        <pc:chgData name="Banita Thakur" userId="d716b339-f693-4ff3-badc-fdee6e29d27e" providerId="ADAL" clId="{8736FBC8-253E-4376-A493-1FCD3A627872}" dt="2022-10-01T00:06:46.816" v="8" actId="47"/>
        <pc:sldMkLst>
          <pc:docMk/>
          <pc:sldMk cId="0" sldId="266"/>
        </pc:sldMkLst>
      </pc:sldChg>
      <pc:sldChg chg="add">
        <pc:chgData name="Banita Thakur" userId="d716b339-f693-4ff3-badc-fdee6e29d27e" providerId="ADAL" clId="{8736FBC8-253E-4376-A493-1FCD3A627872}" dt="2022-10-01T00:06:37.852" v="5"/>
        <pc:sldMkLst>
          <pc:docMk/>
          <pc:sldMk cId="0" sldId="267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D21C4-01EF-4B72-AA11-2ABA4F91A74C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BE3F3-FDE7-4154-AF84-F501902FB9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D21C4-01EF-4B72-AA11-2ABA4F91A74C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BE3F3-FDE7-4154-AF84-F501902FB9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D21C4-01EF-4B72-AA11-2ABA4F91A74C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BE3F3-FDE7-4154-AF84-F501902FB9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D21C4-01EF-4B72-AA11-2ABA4F91A74C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BE3F3-FDE7-4154-AF84-F501902FB9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D21C4-01EF-4B72-AA11-2ABA4F91A74C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BE3F3-FDE7-4154-AF84-F501902FB9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D21C4-01EF-4B72-AA11-2ABA4F91A74C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BE3F3-FDE7-4154-AF84-F501902FB9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D21C4-01EF-4B72-AA11-2ABA4F91A74C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BE3F3-FDE7-4154-AF84-F501902FB9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D21C4-01EF-4B72-AA11-2ABA4F91A74C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BE3F3-FDE7-4154-AF84-F501902FB9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D21C4-01EF-4B72-AA11-2ABA4F91A74C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BE3F3-FDE7-4154-AF84-F501902FB9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D21C4-01EF-4B72-AA11-2ABA4F91A74C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BE3F3-FDE7-4154-AF84-F501902FB9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D21C4-01EF-4B72-AA11-2ABA4F91A74C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BE3F3-FDE7-4154-AF84-F501902FB9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CD21C4-01EF-4B72-AA11-2ABA4F91A74C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BE3F3-FDE7-4154-AF84-F501902FB9A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wmf"/><Relationship Id="rId18" Type="http://schemas.openxmlformats.org/officeDocument/2006/relationships/image" Target="../media/image17.wmf"/><Relationship Id="rId26" Type="http://schemas.openxmlformats.org/officeDocument/2006/relationships/image" Target="../media/image25.tiff"/><Relationship Id="rId39" Type="http://schemas.openxmlformats.org/officeDocument/2006/relationships/image" Target="../media/image38.tiff"/><Relationship Id="rId21" Type="http://schemas.openxmlformats.org/officeDocument/2006/relationships/image" Target="../media/image20.wmf"/><Relationship Id="rId34" Type="http://schemas.openxmlformats.org/officeDocument/2006/relationships/image" Target="../media/image33.tiff"/><Relationship Id="rId7" Type="http://schemas.openxmlformats.org/officeDocument/2006/relationships/image" Target="../media/image6.wmf"/><Relationship Id="rId12" Type="http://schemas.openxmlformats.org/officeDocument/2006/relationships/image" Target="../media/image11.wmf"/><Relationship Id="rId17" Type="http://schemas.openxmlformats.org/officeDocument/2006/relationships/image" Target="../media/image16.wmf"/><Relationship Id="rId25" Type="http://schemas.openxmlformats.org/officeDocument/2006/relationships/image" Target="../media/image24.wmf"/><Relationship Id="rId33" Type="http://schemas.openxmlformats.org/officeDocument/2006/relationships/image" Target="../media/image32.tiff"/><Relationship Id="rId38" Type="http://schemas.openxmlformats.org/officeDocument/2006/relationships/image" Target="../media/image37.tiff"/><Relationship Id="rId2" Type="http://schemas.openxmlformats.org/officeDocument/2006/relationships/image" Target="../media/image1.wmf"/><Relationship Id="rId16" Type="http://schemas.openxmlformats.org/officeDocument/2006/relationships/image" Target="../media/image15.wmf"/><Relationship Id="rId20" Type="http://schemas.openxmlformats.org/officeDocument/2006/relationships/image" Target="../media/image19.wmf"/><Relationship Id="rId29" Type="http://schemas.openxmlformats.org/officeDocument/2006/relationships/image" Target="../media/image28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wmf"/><Relationship Id="rId11" Type="http://schemas.openxmlformats.org/officeDocument/2006/relationships/image" Target="../media/image10.wmf"/><Relationship Id="rId24" Type="http://schemas.openxmlformats.org/officeDocument/2006/relationships/image" Target="../media/image23.wmf"/><Relationship Id="rId32" Type="http://schemas.openxmlformats.org/officeDocument/2006/relationships/image" Target="../media/image31.tiff"/><Relationship Id="rId37" Type="http://schemas.openxmlformats.org/officeDocument/2006/relationships/image" Target="../media/image36.tiff"/><Relationship Id="rId40" Type="http://schemas.openxmlformats.org/officeDocument/2006/relationships/image" Target="../media/image39.tiff"/><Relationship Id="rId5" Type="http://schemas.openxmlformats.org/officeDocument/2006/relationships/image" Target="../media/image4.wmf"/><Relationship Id="rId15" Type="http://schemas.openxmlformats.org/officeDocument/2006/relationships/image" Target="../media/image14.wmf"/><Relationship Id="rId23" Type="http://schemas.openxmlformats.org/officeDocument/2006/relationships/image" Target="../media/image22.wmf"/><Relationship Id="rId28" Type="http://schemas.openxmlformats.org/officeDocument/2006/relationships/image" Target="../media/image27.tiff"/><Relationship Id="rId36" Type="http://schemas.openxmlformats.org/officeDocument/2006/relationships/image" Target="../media/image35.tiff"/><Relationship Id="rId10" Type="http://schemas.openxmlformats.org/officeDocument/2006/relationships/image" Target="../media/image9.wmf"/><Relationship Id="rId19" Type="http://schemas.openxmlformats.org/officeDocument/2006/relationships/image" Target="../media/image18.wmf"/><Relationship Id="rId31" Type="http://schemas.openxmlformats.org/officeDocument/2006/relationships/image" Target="../media/image30.tiff"/><Relationship Id="rId4" Type="http://schemas.openxmlformats.org/officeDocument/2006/relationships/image" Target="../media/image3.wmf"/><Relationship Id="rId9" Type="http://schemas.openxmlformats.org/officeDocument/2006/relationships/image" Target="../media/image8.wmf"/><Relationship Id="rId14" Type="http://schemas.openxmlformats.org/officeDocument/2006/relationships/image" Target="../media/image13.wmf"/><Relationship Id="rId22" Type="http://schemas.openxmlformats.org/officeDocument/2006/relationships/image" Target="../media/image21.wmf"/><Relationship Id="rId27" Type="http://schemas.openxmlformats.org/officeDocument/2006/relationships/image" Target="../media/image26.tiff"/><Relationship Id="rId30" Type="http://schemas.openxmlformats.org/officeDocument/2006/relationships/image" Target="../media/image29.tiff"/><Relationship Id="rId35" Type="http://schemas.openxmlformats.org/officeDocument/2006/relationships/image" Target="../media/image34.tiff"/><Relationship Id="rId8" Type="http://schemas.openxmlformats.org/officeDocument/2006/relationships/image" Target="../media/image7.wmf"/><Relationship Id="rId3" Type="http://schemas.openxmlformats.org/officeDocument/2006/relationships/image" Target="../media/image2.w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wmf"/><Relationship Id="rId13" Type="http://schemas.openxmlformats.org/officeDocument/2006/relationships/image" Target="../media/image51.wmf"/><Relationship Id="rId3" Type="http://schemas.openxmlformats.org/officeDocument/2006/relationships/image" Target="../media/image41.png"/><Relationship Id="rId7" Type="http://schemas.openxmlformats.org/officeDocument/2006/relationships/image" Target="../media/image45.wmf"/><Relationship Id="rId12" Type="http://schemas.openxmlformats.org/officeDocument/2006/relationships/image" Target="../media/image50.wmf"/><Relationship Id="rId17" Type="http://schemas.openxmlformats.org/officeDocument/2006/relationships/image" Target="../media/image55.wmf"/><Relationship Id="rId2" Type="http://schemas.openxmlformats.org/officeDocument/2006/relationships/image" Target="../media/image40.png"/><Relationship Id="rId16" Type="http://schemas.openxmlformats.org/officeDocument/2006/relationships/image" Target="../media/image54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wmf"/><Relationship Id="rId11" Type="http://schemas.openxmlformats.org/officeDocument/2006/relationships/image" Target="../media/image49.wmf"/><Relationship Id="rId5" Type="http://schemas.openxmlformats.org/officeDocument/2006/relationships/image" Target="../media/image43.png"/><Relationship Id="rId15" Type="http://schemas.openxmlformats.org/officeDocument/2006/relationships/image" Target="../media/image53.wmf"/><Relationship Id="rId10" Type="http://schemas.openxmlformats.org/officeDocument/2006/relationships/image" Target="../media/image48.wmf"/><Relationship Id="rId4" Type="http://schemas.openxmlformats.org/officeDocument/2006/relationships/image" Target="../media/image42.png"/><Relationship Id="rId9" Type="http://schemas.openxmlformats.org/officeDocument/2006/relationships/image" Target="../media/image47.wmf"/><Relationship Id="rId14" Type="http://schemas.openxmlformats.org/officeDocument/2006/relationships/image" Target="../media/image52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emf"/><Relationship Id="rId4" Type="http://schemas.openxmlformats.org/officeDocument/2006/relationships/image" Target="../media/image5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roup 105"/>
          <p:cNvGrpSpPr/>
          <p:nvPr/>
        </p:nvGrpSpPr>
        <p:grpSpPr>
          <a:xfrm>
            <a:off x="214532" y="76200"/>
            <a:ext cx="9934136" cy="5354263"/>
            <a:chOff x="214532" y="76200"/>
            <a:chExt cx="9934136" cy="5354263"/>
          </a:xfrm>
        </p:grpSpPr>
        <p:sp>
          <p:nvSpPr>
            <p:cNvPr id="3" name="TextBox 2"/>
            <p:cNvSpPr txBox="1"/>
            <p:nvPr/>
          </p:nvSpPr>
          <p:spPr>
            <a:xfrm>
              <a:off x="499736" y="91966"/>
              <a:ext cx="5790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FITC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669290" y="87868"/>
              <a:ext cx="9264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Merged</a:t>
              </a:r>
            </a:p>
          </p:txBody>
        </p:sp>
        <p:pic>
          <p:nvPicPr>
            <p:cNvPr id="8" name="Picture 7"/>
            <p:cNvPicPr/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946108" y="408822"/>
              <a:ext cx="1225868" cy="1234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3001200" y="80298"/>
              <a:ext cx="5790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FITC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116664" y="76200"/>
              <a:ext cx="9264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Merged</a:t>
              </a: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2706906" y="396766"/>
              <a:ext cx="1234440" cy="1267599"/>
              <a:chOff x="3168868" y="853966"/>
              <a:chExt cx="1234440" cy="1267599"/>
            </a:xfrm>
          </p:grpSpPr>
          <p:pic>
            <p:nvPicPr>
              <p:cNvPr id="12" name="Picture 11"/>
              <p:cNvPicPr/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168868" y="853966"/>
                <a:ext cx="1234440" cy="12344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3" name="Rectangle 12"/>
              <p:cNvSpPr/>
              <p:nvPr/>
            </p:nvSpPr>
            <p:spPr>
              <a:xfrm>
                <a:off x="3444766" y="1844566"/>
                <a:ext cx="554960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Ind</a:t>
                </a:r>
                <a:r>
                  <a:rPr lang="en-US" sz="1200" b="1" baseline="300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(A)</a:t>
                </a:r>
                <a:endParaRPr lang="en-US" sz="12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pic>
          <p:nvPicPr>
            <p:cNvPr id="14" name="Picture 13"/>
            <p:cNvPicPr/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431820" y="397691"/>
              <a:ext cx="1234440" cy="1234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5" name="Group 14"/>
            <p:cNvGrpSpPr/>
            <p:nvPr/>
          </p:nvGrpSpPr>
          <p:grpSpPr>
            <a:xfrm>
              <a:off x="5181600" y="397271"/>
              <a:ext cx="1234440" cy="1251833"/>
              <a:chOff x="5638800" y="838200"/>
              <a:chExt cx="1234440" cy="1251833"/>
            </a:xfrm>
          </p:grpSpPr>
          <p:pic>
            <p:nvPicPr>
              <p:cNvPr id="16" name="Picture 15"/>
              <p:cNvPicPr/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638800" y="838200"/>
                <a:ext cx="1234440" cy="12344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7" name="Rectangle 16"/>
              <p:cNvSpPr/>
              <p:nvPr/>
            </p:nvSpPr>
            <p:spPr>
              <a:xfrm>
                <a:off x="5988268" y="1813034"/>
                <a:ext cx="554960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Inh</a:t>
                </a:r>
                <a:r>
                  <a:rPr lang="en-US" sz="1200" b="1" baseline="300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(A)</a:t>
                </a:r>
                <a:endParaRPr lang="en-US" sz="12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pic>
          <p:nvPicPr>
            <p:cNvPr id="22" name="Picture 21"/>
            <p:cNvPicPr/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419474" y="1634196"/>
              <a:ext cx="1223975" cy="1234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3" name="Group 22"/>
            <p:cNvGrpSpPr/>
            <p:nvPr/>
          </p:nvGrpSpPr>
          <p:grpSpPr>
            <a:xfrm>
              <a:off x="5166908" y="1634196"/>
              <a:ext cx="1241575" cy="1254463"/>
              <a:chOff x="580840" y="4020204"/>
              <a:chExt cx="1241575" cy="1254463"/>
            </a:xfrm>
          </p:grpSpPr>
          <p:pic>
            <p:nvPicPr>
              <p:cNvPr id="24" name="Picture 23"/>
              <p:cNvPicPr/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580840" y="4020204"/>
                <a:ext cx="1241575" cy="12344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5" name="Rectangle 24"/>
              <p:cNvSpPr/>
              <p:nvPr/>
            </p:nvSpPr>
            <p:spPr>
              <a:xfrm>
                <a:off x="805543" y="4997668"/>
                <a:ext cx="737702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Ind</a:t>
                </a:r>
                <a:r>
                  <a:rPr lang="en-US" sz="1200" b="1" baseline="300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(A) + C</a:t>
                </a:r>
                <a:endParaRPr lang="en-US" sz="1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pic>
          <p:nvPicPr>
            <p:cNvPr id="26" name="Picture 25"/>
            <p:cNvPicPr/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8909947" y="1634196"/>
              <a:ext cx="1238721" cy="1234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7" name="Group 26"/>
            <p:cNvGrpSpPr/>
            <p:nvPr/>
          </p:nvGrpSpPr>
          <p:grpSpPr>
            <a:xfrm>
              <a:off x="7672863" y="1647844"/>
              <a:ext cx="1227305" cy="1234440"/>
              <a:chOff x="3073147" y="4020204"/>
              <a:chExt cx="1227305" cy="1234440"/>
            </a:xfrm>
          </p:grpSpPr>
          <p:pic>
            <p:nvPicPr>
              <p:cNvPr id="28" name="Picture 27"/>
              <p:cNvPicPr/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3073147" y="4020204"/>
                <a:ext cx="1227305" cy="12344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9" name="Rectangle 28"/>
              <p:cNvSpPr/>
              <p:nvPr/>
            </p:nvSpPr>
            <p:spPr>
              <a:xfrm>
                <a:off x="3304377" y="4966136"/>
                <a:ext cx="737702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Inh</a:t>
                </a:r>
                <a:r>
                  <a:rPr lang="en-US" sz="1200" b="1" baseline="300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(A) + C</a:t>
                </a:r>
                <a:endParaRPr lang="en-US" sz="1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pic>
          <p:nvPicPr>
            <p:cNvPr id="30" name="Picture 29"/>
            <p:cNvPicPr/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8908120" y="395068"/>
              <a:ext cx="1234440" cy="1234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" name="Picture 30"/>
            <p:cNvPicPr/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458144" y="1637666"/>
              <a:ext cx="1234440" cy="1234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2" name="Group 31"/>
            <p:cNvGrpSpPr/>
            <p:nvPr/>
          </p:nvGrpSpPr>
          <p:grpSpPr>
            <a:xfrm>
              <a:off x="7660018" y="395068"/>
              <a:ext cx="1234440" cy="1266498"/>
              <a:chOff x="609600" y="2467302"/>
              <a:chExt cx="1234440" cy="1266498"/>
            </a:xfrm>
          </p:grpSpPr>
          <p:pic>
            <p:nvPicPr>
              <p:cNvPr id="33" name="Picture 32"/>
              <p:cNvPicPr/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609600" y="2467302"/>
                <a:ext cx="1234440" cy="12344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4" name="Rectangle 33"/>
              <p:cNvSpPr/>
              <p:nvPr/>
            </p:nvSpPr>
            <p:spPr>
              <a:xfrm>
                <a:off x="930166" y="3456801"/>
                <a:ext cx="550151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Ind</a:t>
                </a:r>
                <a:r>
                  <a:rPr lang="en-US" sz="1200" b="1" baseline="300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(B)</a:t>
                </a:r>
                <a:endParaRPr lang="en-US" sz="12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221480" y="1634616"/>
              <a:ext cx="1234440" cy="1254463"/>
              <a:chOff x="3137336" y="2451536"/>
              <a:chExt cx="1234440" cy="1254463"/>
            </a:xfrm>
          </p:grpSpPr>
          <p:pic>
            <p:nvPicPr>
              <p:cNvPr id="36" name="Picture 35"/>
              <p:cNvPicPr/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3137336" y="2451536"/>
                <a:ext cx="1234440" cy="12344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7" name="Rectangle 36"/>
              <p:cNvSpPr/>
              <p:nvPr/>
            </p:nvSpPr>
            <p:spPr>
              <a:xfrm>
                <a:off x="3478928" y="3429000"/>
                <a:ext cx="550151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Inh</a:t>
                </a:r>
                <a:r>
                  <a:rPr lang="en-US" sz="1200" b="1" baseline="300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(B)</a:t>
                </a:r>
                <a:endParaRPr lang="en-US" sz="12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5465436" y="91966"/>
              <a:ext cx="5790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FITC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615332" y="87868"/>
              <a:ext cx="9264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Merged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966900" y="80298"/>
              <a:ext cx="5790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FITC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9067800" y="76200"/>
              <a:ext cx="9264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Merged</a:t>
              </a:r>
            </a:p>
          </p:txBody>
        </p:sp>
        <p:pic>
          <p:nvPicPr>
            <p:cNvPr id="43" name="Picture 42"/>
            <p:cNvPicPr/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3944593" y="2881532"/>
              <a:ext cx="1226829" cy="1234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" name="Picture 43"/>
            <p:cNvPicPr/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6429702" y="2887484"/>
              <a:ext cx="1226829" cy="1234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8" name="Group 47"/>
            <p:cNvGrpSpPr/>
            <p:nvPr/>
          </p:nvGrpSpPr>
          <p:grpSpPr>
            <a:xfrm>
              <a:off x="2707509" y="2881532"/>
              <a:ext cx="1238721" cy="1267599"/>
              <a:chOff x="3276600" y="517634"/>
              <a:chExt cx="1238721" cy="1267599"/>
            </a:xfrm>
          </p:grpSpPr>
          <p:pic>
            <p:nvPicPr>
              <p:cNvPr id="49" name="Picture 48"/>
              <p:cNvPicPr/>
              <p:nvPr/>
            </p:nvPicPr>
            <p:blipFill>
              <a:blip r:embed="rId16" cstate="print"/>
              <a:srcRect/>
              <a:stretch>
                <a:fillRect/>
              </a:stretch>
            </p:blipFill>
            <p:spPr bwMode="auto">
              <a:xfrm>
                <a:off x="3276600" y="517634"/>
                <a:ext cx="1238721" cy="12344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0" name="Rectangle 49"/>
              <p:cNvSpPr/>
              <p:nvPr/>
            </p:nvSpPr>
            <p:spPr>
              <a:xfrm>
                <a:off x="3638161" y="1508234"/>
                <a:ext cx="554960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Ind</a:t>
                </a:r>
                <a:r>
                  <a:rPr lang="en-US" sz="1200" b="1" baseline="300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(A)</a:t>
                </a:r>
                <a:endParaRPr lang="en-US" sz="12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51" name="Group 50"/>
            <p:cNvGrpSpPr/>
            <p:nvPr/>
          </p:nvGrpSpPr>
          <p:grpSpPr>
            <a:xfrm>
              <a:off x="5181600" y="2870786"/>
              <a:ext cx="1238721" cy="1254463"/>
              <a:chOff x="5791200" y="501868"/>
              <a:chExt cx="1238721" cy="1254463"/>
            </a:xfrm>
          </p:grpSpPr>
          <p:pic>
            <p:nvPicPr>
              <p:cNvPr id="52" name="Picture 51"/>
              <p:cNvPicPr/>
              <p:nvPr/>
            </p:nvPicPr>
            <p:blipFill>
              <a:blip r:embed="rId17" cstate="print"/>
              <a:srcRect/>
              <a:stretch>
                <a:fillRect/>
              </a:stretch>
            </p:blipFill>
            <p:spPr bwMode="auto">
              <a:xfrm>
                <a:off x="5791200" y="501868"/>
                <a:ext cx="1238721" cy="12344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3" name="Rectangle 52"/>
              <p:cNvSpPr/>
              <p:nvPr/>
            </p:nvSpPr>
            <p:spPr>
              <a:xfrm>
                <a:off x="6087067" y="1479332"/>
                <a:ext cx="554960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Inh</a:t>
                </a:r>
                <a:r>
                  <a:rPr lang="en-US" sz="1200" b="1" baseline="300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(A)</a:t>
                </a:r>
                <a:endParaRPr lang="en-US" sz="1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pic>
          <p:nvPicPr>
            <p:cNvPr id="54" name="Picture 53"/>
            <p:cNvPicPr/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8908120" y="2873324"/>
              <a:ext cx="1234440" cy="12420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5" name="Group 54"/>
            <p:cNvGrpSpPr/>
            <p:nvPr/>
          </p:nvGrpSpPr>
          <p:grpSpPr>
            <a:xfrm>
              <a:off x="7671456" y="2886972"/>
              <a:ext cx="1238721" cy="1279634"/>
              <a:chOff x="762000" y="2133600"/>
              <a:chExt cx="1238721" cy="1279634"/>
            </a:xfrm>
          </p:grpSpPr>
          <p:pic>
            <p:nvPicPr>
              <p:cNvPr id="56" name="Picture 55"/>
              <p:cNvPicPr/>
              <p:nvPr/>
            </p:nvPicPr>
            <p:blipFill>
              <a:blip r:embed="rId19" cstate="print"/>
              <a:srcRect/>
              <a:stretch>
                <a:fillRect/>
              </a:stretch>
            </p:blipFill>
            <p:spPr bwMode="auto">
              <a:xfrm>
                <a:off x="762000" y="2133600"/>
                <a:ext cx="1238721" cy="12344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7" name="Rectangle 56"/>
              <p:cNvSpPr/>
              <p:nvPr/>
            </p:nvSpPr>
            <p:spPr>
              <a:xfrm>
                <a:off x="1022132" y="3136235"/>
                <a:ext cx="550151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Ind</a:t>
                </a:r>
                <a:r>
                  <a:rPr lang="en-US" sz="1200" b="1" baseline="300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(B)</a:t>
                </a:r>
                <a:endParaRPr lang="en-US" sz="12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pic>
          <p:nvPicPr>
            <p:cNvPr id="58" name="Picture 57"/>
            <p:cNvPicPr/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1470937" y="4134728"/>
              <a:ext cx="1226829" cy="1234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9" name="Group 58"/>
            <p:cNvGrpSpPr/>
            <p:nvPr/>
          </p:nvGrpSpPr>
          <p:grpSpPr>
            <a:xfrm>
              <a:off x="220205" y="4162864"/>
              <a:ext cx="1238721" cy="1267599"/>
              <a:chOff x="3305502" y="2117834"/>
              <a:chExt cx="1238721" cy="1267599"/>
            </a:xfrm>
          </p:grpSpPr>
          <p:pic>
            <p:nvPicPr>
              <p:cNvPr id="60" name="Picture 59"/>
              <p:cNvPicPr/>
              <p:nvPr/>
            </p:nvPicPr>
            <p:blipFill>
              <a:blip r:embed="rId21" cstate="print"/>
              <a:srcRect/>
              <a:stretch>
                <a:fillRect/>
              </a:stretch>
            </p:blipFill>
            <p:spPr bwMode="auto">
              <a:xfrm>
                <a:off x="3305502" y="2117834"/>
                <a:ext cx="1238721" cy="12344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1" name="Rectangle 60"/>
              <p:cNvSpPr/>
              <p:nvPr/>
            </p:nvSpPr>
            <p:spPr>
              <a:xfrm>
                <a:off x="3599796" y="3108434"/>
                <a:ext cx="550151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Inh</a:t>
                </a:r>
                <a:r>
                  <a:rPr lang="en-US" sz="1200" b="1" baseline="300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(B)</a:t>
                </a:r>
                <a:endParaRPr lang="en-US" sz="12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pic>
          <p:nvPicPr>
            <p:cNvPr id="66" name="Picture 65"/>
            <p:cNvPicPr/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6432332" y="4127936"/>
              <a:ext cx="1226829" cy="1234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" name="Picture 66"/>
            <p:cNvPicPr/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8916166" y="4114800"/>
              <a:ext cx="1226829" cy="1234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68" name="Group 67"/>
            <p:cNvGrpSpPr/>
            <p:nvPr/>
          </p:nvGrpSpPr>
          <p:grpSpPr>
            <a:xfrm>
              <a:off x="5181600" y="4127936"/>
              <a:ext cx="1238721" cy="1283365"/>
              <a:chOff x="762000" y="3886200"/>
              <a:chExt cx="1238721" cy="1283365"/>
            </a:xfrm>
          </p:grpSpPr>
          <p:pic>
            <p:nvPicPr>
              <p:cNvPr id="69" name="Picture 68"/>
              <p:cNvPicPr/>
              <p:nvPr/>
            </p:nvPicPr>
            <p:blipFill>
              <a:blip r:embed="rId24" cstate="print"/>
              <a:srcRect/>
              <a:stretch>
                <a:fillRect/>
              </a:stretch>
            </p:blipFill>
            <p:spPr bwMode="auto">
              <a:xfrm>
                <a:off x="762000" y="3886200"/>
                <a:ext cx="1238721" cy="12344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0" name="Rectangle 69"/>
              <p:cNvSpPr/>
              <p:nvPr/>
            </p:nvSpPr>
            <p:spPr>
              <a:xfrm>
                <a:off x="1011626" y="4892566"/>
                <a:ext cx="737702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Ind</a:t>
                </a:r>
                <a:r>
                  <a:rPr lang="en-US" sz="1200" b="1" baseline="300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(A) + C</a:t>
                </a:r>
                <a:endParaRPr lang="en-US" sz="12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71" name="Group 70"/>
            <p:cNvGrpSpPr/>
            <p:nvPr/>
          </p:nvGrpSpPr>
          <p:grpSpPr>
            <a:xfrm>
              <a:off x="7668064" y="4114800"/>
              <a:ext cx="1238721" cy="1249203"/>
              <a:chOff x="3276600" y="3873064"/>
              <a:chExt cx="1238721" cy="1249203"/>
            </a:xfrm>
          </p:grpSpPr>
          <p:pic>
            <p:nvPicPr>
              <p:cNvPr id="72" name="Picture 71"/>
              <p:cNvPicPr/>
              <p:nvPr/>
            </p:nvPicPr>
            <p:blipFill>
              <a:blip r:embed="rId25" cstate="print"/>
              <a:srcRect/>
              <a:stretch>
                <a:fillRect/>
              </a:stretch>
            </p:blipFill>
            <p:spPr bwMode="auto">
              <a:xfrm>
                <a:off x="3276600" y="3873064"/>
                <a:ext cx="1238721" cy="12344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3" name="Rectangle 72"/>
              <p:cNvSpPr/>
              <p:nvPr/>
            </p:nvSpPr>
            <p:spPr>
              <a:xfrm>
                <a:off x="3523596" y="4845268"/>
                <a:ext cx="737702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Inh</a:t>
                </a:r>
                <a:r>
                  <a:rPr lang="en-US" sz="1200" b="1" baseline="300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(A) + C</a:t>
                </a:r>
                <a:endParaRPr lang="en-US" sz="12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76" name="Group 75"/>
            <p:cNvGrpSpPr/>
            <p:nvPr/>
          </p:nvGrpSpPr>
          <p:grpSpPr>
            <a:xfrm>
              <a:off x="214532" y="2895600"/>
              <a:ext cx="1219200" cy="1219200"/>
              <a:chOff x="1447800" y="838200"/>
              <a:chExt cx="1828800" cy="1828800"/>
            </a:xfrm>
          </p:grpSpPr>
          <p:pic>
            <p:nvPicPr>
              <p:cNvPr id="77" name="Picture 5" descr="D:\DATA\Desktop\WORK 2\THESIS DATA\Confocal Microscopy data\MLKL\MLKL IN T-47D After necroptosis induction\2019 12 12\MERGED\T-47D MLKL CONTROL\T 47 D MLKL CONTROL 2.tif.frames\T 47 D MLKL CONTROL 2_C002.tif"/>
              <p:cNvPicPr>
                <a:picLocks noChangeAspect="1" noChangeArrowheads="1"/>
              </p:cNvPicPr>
              <p:nvPr/>
            </p:nvPicPr>
            <p:blipFill>
              <a:blip r:embed="rId26" cstate="print"/>
              <a:srcRect/>
              <a:stretch>
                <a:fillRect/>
              </a:stretch>
            </p:blipFill>
            <p:spPr bwMode="auto">
              <a:xfrm>
                <a:off x="1447800" y="838200"/>
                <a:ext cx="1828800" cy="1828800"/>
              </a:xfrm>
              <a:prstGeom prst="rect">
                <a:avLst/>
              </a:prstGeom>
              <a:noFill/>
            </p:spPr>
          </p:pic>
          <p:pic>
            <p:nvPicPr>
              <p:cNvPr id="78" name="Picture 5" descr="D:\DATA\Desktop\WORK 2\THESIS DATA\Confocal Microscopy data\MLKL\MLKL IN T-47D After necroptosis induction\2019 12 12\MERGED\T-47D MLKL CONTROL\T 47 D MLKL CONTROL 2.tif.frames\T 47 D MLKL CONTROL 2_C002.tif"/>
              <p:cNvPicPr>
                <a:picLocks noChangeAspect="1" noChangeArrowheads="1"/>
              </p:cNvPicPr>
              <p:nvPr/>
            </p:nvPicPr>
            <p:blipFill>
              <a:blip r:embed="rId27" cstate="print"/>
              <a:srcRect l="16667" t="62500" r="45833"/>
              <a:stretch>
                <a:fillRect/>
              </a:stretch>
            </p:blipFill>
            <p:spPr bwMode="auto">
              <a:xfrm>
                <a:off x="1447800" y="838200"/>
                <a:ext cx="968188" cy="1143000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</p:pic>
        </p:grpSp>
        <p:sp>
          <p:nvSpPr>
            <p:cNvPr id="79" name="TextBox 78"/>
            <p:cNvSpPr txBox="1"/>
            <p:nvPr/>
          </p:nvSpPr>
          <p:spPr>
            <a:xfrm>
              <a:off x="471268" y="3871797"/>
              <a:ext cx="738023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T-47D C</a:t>
              </a:r>
            </a:p>
          </p:txBody>
        </p:sp>
        <p:grpSp>
          <p:nvGrpSpPr>
            <p:cNvPr id="80" name="Group 79"/>
            <p:cNvGrpSpPr/>
            <p:nvPr/>
          </p:nvGrpSpPr>
          <p:grpSpPr>
            <a:xfrm>
              <a:off x="2709204" y="4134728"/>
              <a:ext cx="1219200" cy="1281667"/>
              <a:chOff x="0" y="3810000"/>
              <a:chExt cx="1219200" cy="1281667"/>
            </a:xfrm>
          </p:grpSpPr>
          <p:grpSp>
            <p:nvGrpSpPr>
              <p:cNvPr id="81" name="Group 12"/>
              <p:cNvGrpSpPr/>
              <p:nvPr/>
            </p:nvGrpSpPr>
            <p:grpSpPr>
              <a:xfrm>
                <a:off x="0" y="3810000"/>
                <a:ext cx="1219200" cy="1219200"/>
                <a:chOff x="1828800" y="3733800"/>
                <a:chExt cx="2072640" cy="2072640"/>
              </a:xfrm>
            </p:grpSpPr>
            <p:pic>
              <p:nvPicPr>
                <p:cNvPr id="83" name="Picture 3" descr="D:\DATA\Desktop\WORK 2\THESIS DATA\Confocal Microscopy data\MLKL\MLKL IN T-47D After necroptosis induction\2019 12 17 SL FITC\TWO MEREGED\T-47D MLKL Cisplatin\CISPLATIN MLKL T47D...4.tif.frames\CISPLATIN MLKL T47D...4_C002.tif"/>
                <p:cNvPicPr>
                  <a:picLocks noChangeAspect="1" noChangeArrowheads="1"/>
                </p:cNvPicPr>
                <p:nvPr/>
              </p:nvPicPr>
              <p:blipFill>
                <a:blip r:embed="rId28" cstate="print"/>
                <a:srcRect/>
                <a:stretch>
                  <a:fillRect/>
                </a:stretch>
              </p:blipFill>
              <p:spPr bwMode="auto">
                <a:xfrm>
                  <a:off x="1828800" y="3733800"/>
                  <a:ext cx="2072640" cy="2072640"/>
                </a:xfrm>
                <a:prstGeom prst="rect">
                  <a:avLst/>
                </a:prstGeom>
                <a:noFill/>
              </p:spPr>
            </p:pic>
            <p:pic>
              <p:nvPicPr>
                <p:cNvPr id="84" name="Picture 3" descr="D:\DATA\Desktop\WORK 2\THESIS DATA\Confocal Microscopy data\MLKL\MLKL IN T-47D After necroptosis induction\2019 12 17 SL FITC\TWO MEREGED\T-47D MLKL Cisplatin\CISPLATIN MLKL T47D...4.tif.frames\CISPLATIN MLKL T47D...4_C002.tif"/>
                <p:cNvPicPr>
                  <a:picLocks noChangeAspect="1" noChangeArrowheads="1"/>
                </p:cNvPicPr>
                <p:nvPr/>
              </p:nvPicPr>
              <p:blipFill>
                <a:blip r:embed="rId29" cstate="print"/>
                <a:srcRect l="55147" t="62500" r="22794"/>
                <a:stretch>
                  <a:fillRect/>
                </a:stretch>
              </p:blipFill>
              <p:spPr bwMode="auto">
                <a:xfrm>
                  <a:off x="1828800" y="3733800"/>
                  <a:ext cx="1066800" cy="1165860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</p:pic>
          </p:grpSp>
          <p:sp>
            <p:nvSpPr>
              <p:cNvPr id="82" name="Rectangle 81"/>
              <p:cNvSpPr/>
              <p:nvPr/>
            </p:nvSpPr>
            <p:spPr>
              <a:xfrm>
                <a:off x="214532" y="4814668"/>
                <a:ext cx="782587" cy="276999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r>
                  <a:rPr lang="en-US" sz="12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Cisplatin</a:t>
                </a:r>
              </a:p>
            </p:txBody>
          </p:sp>
        </p:grpSp>
        <p:grpSp>
          <p:nvGrpSpPr>
            <p:cNvPr id="85" name="Group 84"/>
            <p:cNvGrpSpPr/>
            <p:nvPr/>
          </p:nvGrpSpPr>
          <p:grpSpPr>
            <a:xfrm>
              <a:off x="1467728" y="2895600"/>
              <a:ext cx="1219200" cy="1219200"/>
              <a:chOff x="3657600" y="838200"/>
              <a:chExt cx="1828800" cy="1828800"/>
            </a:xfrm>
          </p:grpSpPr>
          <p:pic>
            <p:nvPicPr>
              <p:cNvPr id="86" name="Picture 4" descr="D:\DATA\Desktop\WORK 2\THESIS DATA\Confocal Microscopy data\MLKL\MLKL IN T-47D After necroptosis induction\2019 12 12\MERGED\T-47D MLKL CONTROL\T 47 D MLKL CONTROL 2.tif.frames\T 47 D MLKL CONTROL 2_.tif"/>
              <p:cNvPicPr>
                <a:picLocks noChangeAspect="1" noChangeArrowheads="1"/>
              </p:cNvPicPr>
              <p:nvPr/>
            </p:nvPicPr>
            <p:blipFill>
              <a:blip r:embed="rId30" cstate="print"/>
              <a:srcRect/>
              <a:stretch>
                <a:fillRect/>
              </a:stretch>
            </p:blipFill>
            <p:spPr bwMode="auto">
              <a:xfrm>
                <a:off x="3657600" y="838200"/>
                <a:ext cx="1828800" cy="1828800"/>
              </a:xfrm>
              <a:prstGeom prst="rect">
                <a:avLst/>
              </a:prstGeom>
              <a:noFill/>
            </p:spPr>
          </p:pic>
          <p:pic>
            <p:nvPicPr>
              <p:cNvPr id="87" name="Picture 4" descr="D:\DATA\Desktop\WORK 2\THESIS DATA\Confocal Microscopy data\MLKL\MLKL IN T-47D After necroptosis induction\2019 12 12\MERGED\T-47D MLKL CONTROL\T 47 D MLKL CONTROL 2.tif.frames\T 47 D MLKL CONTROL 2_.tif"/>
              <p:cNvPicPr>
                <a:picLocks noChangeAspect="1" noChangeArrowheads="1"/>
              </p:cNvPicPr>
              <p:nvPr/>
            </p:nvPicPr>
            <p:blipFill>
              <a:blip r:embed="rId31" cstate="print"/>
              <a:srcRect l="12500" t="62500" r="41667"/>
              <a:stretch>
                <a:fillRect/>
              </a:stretch>
            </p:blipFill>
            <p:spPr bwMode="auto">
              <a:xfrm>
                <a:off x="3657600" y="838200"/>
                <a:ext cx="1066801" cy="1143000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</p:pic>
        </p:grpSp>
        <p:grpSp>
          <p:nvGrpSpPr>
            <p:cNvPr id="88" name="Group 87"/>
            <p:cNvGrpSpPr/>
            <p:nvPr/>
          </p:nvGrpSpPr>
          <p:grpSpPr>
            <a:xfrm>
              <a:off x="3948332" y="4128868"/>
              <a:ext cx="1219200" cy="1225060"/>
              <a:chOff x="4267200" y="3733800"/>
              <a:chExt cx="2057400" cy="2057400"/>
            </a:xfrm>
          </p:grpSpPr>
          <p:pic>
            <p:nvPicPr>
              <p:cNvPr id="89" name="Picture 2" descr="D:\DATA\Desktop\WORK 2\THESIS DATA\Confocal Microscopy data\MLKL\MLKL IN T-47D After necroptosis induction\2019 12 17 SL FITC\TWO MEREGED\T-47D MLKL Cisplatin\CISPLATIN MLKL T47D...4.tif.frames\CISPLATIN MLKL T47D...4_.tif"/>
              <p:cNvPicPr>
                <a:picLocks noChangeAspect="1" noChangeArrowheads="1"/>
              </p:cNvPicPr>
              <p:nvPr/>
            </p:nvPicPr>
            <p:blipFill>
              <a:blip r:embed="rId32" cstate="print"/>
              <a:srcRect/>
              <a:stretch>
                <a:fillRect/>
              </a:stretch>
            </p:blipFill>
            <p:spPr bwMode="auto">
              <a:xfrm>
                <a:off x="4267200" y="3733800"/>
                <a:ext cx="2057400" cy="2057400"/>
              </a:xfrm>
              <a:prstGeom prst="rect">
                <a:avLst/>
              </a:prstGeom>
              <a:noFill/>
            </p:spPr>
          </p:pic>
          <p:pic>
            <p:nvPicPr>
              <p:cNvPr id="90" name="Picture 2" descr="D:\DATA\Desktop\WORK 2\THESIS DATA\Confocal Microscopy data\MLKL\MLKL IN T-47D After necroptosis induction\2019 12 17 SL FITC\TWO MEREGED\T-47D MLKL Cisplatin\CISPLATIN MLKL T47D...4.tif.frames\CISPLATIN MLKL T47D...4_.tif"/>
              <p:cNvPicPr>
                <a:picLocks noChangeAspect="1" noChangeArrowheads="1"/>
              </p:cNvPicPr>
              <p:nvPr/>
            </p:nvPicPr>
            <p:blipFill>
              <a:blip r:embed="rId32" cstate="print"/>
              <a:srcRect l="55556" t="59259" r="18518"/>
              <a:stretch>
                <a:fillRect/>
              </a:stretch>
            </p:blipFill>
            <p:spPr bwMode="auto">
              <a:xfrm>
                <a:off x="4267200" y="3733800"/>
                <a:ext cx="1066800" cy="1143000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</p:pic>
        </p:grpSp>
        <p:grpSp>
          <p:nvGrpSpPr>
            <p:cNvPr id="91" name="Group 90"/>
            <p:cNvGrpSpPr/>
            <p:nvPr/>
          </p:nvGrpSpPr>
          <p:grpSpPr>
            <a:xfrm>
              <a:off x="214532" y="395068"/>
              <a:ext cx="1282723" cy="1267599"/>
              <a:chOff x="2037472" y="990600"/>
              <a:chExt cx="1282723" cy="1267599"/>
            </a:xfrm>
          </p:grpSpPr>
          <p:grpSp>
            <p:nvGrpSpPr>
              <p:cNvPr id="92" name="Group 18"/>
              <p:cNvGrpSpPr/>
              <p:nvPr/>
            </p:nvGrpSpPr>
            <p:grpSpPr>
              <a:xfrm>
                <a:off x="2057400" y="990600"/>
                <a:ext cx="1219200" cy="1219200"/>
                <a:chOff x="2362200" y="838200"/>
                <a:chExt cx="2147248" cy="2223448"/>
              </a:xfrm>
            </p:grpSpPr>
            <p:pic>
              <p:nvPicPr>
                <p:cNvPr id="94" name="Picture 93" descr="D:\DATA\Desktop\WORK 2\THESIS DATA\Confocal Microscopy data\MLKL\MLKL IN MDA-MB-231 After Necroptosis induction\2019 18 12 SL FITC\TWO MERGED\MDA MLKL CONTROL\mdamb231 contl mlkl.tif.frames\mdamb231 contl mlkl_C002.tif"/>
                <p:cNvPicPr>
                  <a:picLocks noChangeAspect="1" noChangeArrowheads="1"/>
                </p:cNvPicPr>
                <p:nvPr/>
              </p:nvPicPr>
              <p:blipFill>
                <a:blip r:embed="rId33" cstate="print"/>
                <a:srcRect/>
                <a:stretch>
                  <a:fillRect/>
                </a:stretch>
              </p:blipFill>
              <p:spPr bwMode="auto">
                <a:xfrm>
                  <a:off x="2378896" y="838200"/>
                  <a:ext cx="2130552" cy="2223448"/>
                </a:xfrm>
                <a:prstGeom prst="rect">
                  <a:avLst/>
                </a:prstGeom>
                <a:noFill/>
              </p:spPr>
            </p:pic>
            <p:pic>
              <p:nvPicPr>
                <p:cNvPr id="95" name="Picture 94" descr="D:\DATA\Desktop\WORK 2\THESIS DATA\Confocal Microscopy data\MLKL\MLKL IN MDA-MB-231 After Necroptosis induction\2019 18 12 SL FITC\TWO MERGED\MDA MLKL CONTROL\mdamb231 contl mlkl.tif.frames\mdamb231 contl mlkl_C002.tif"/>
                <p:cNvPicPr>
                  <a:picLocks noChangeAspect="1" noChangeArrowheads="1"/>
                </p:cNvPicPr>
                <p:nvPr/>
              </p:nvPicPr>
              <p:blipFill>
                <a:blip r:embed="rId34" cstate="print"/>
                <a:srcRect l="34976" t="58249" r="18517"/>
                <a:stretch>
                  <a:fillRect/>
                </a:stretch>
              </p:blipFill>
              <p:spPr bwMode="auto">
                <a:xfrm>
                  <a:off x="2362200" y="838200"/>
                  <a:ext cx="1301376" cy="1219200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</p:pic>
          </p:grpSp>
          <p:sp>
            <p:nvSpPr>
              <p:cNvPr id="93" name="TextBox 92"/>
              <p:cNvSpPr txBox="1"/>
              <p:nvPr/>
            </p:nvSpPr>
            <p:spPr>
              <a:xfrm>
                <a:off x="2037472" y="1981200"/>
                <a:ext cx="1282723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MDA-MB-231 C</a:t>
                </a:r>
              </a:p>
            </p:txBody>
          </p:sp>
        </p:grpSp>
        <p:grpSp>
          <p:nvGrpSpPr>
            <p:cNvPr id="96" name="Group 95"/>
            <p:cNvGrpSpPr/>
            <p:nvPr/>
          </p:nvGrpSpPr>
          <p:grpSpPr>
            <a:xfrm>
              <a:off x="1467728" y="395068"/>
              <a:ext cx="1219200" cy="1219200"/>
              <a:chOff x="4623952" y="838200"/>
              <a:chExt cx="2130552" cy="2223448"/>
            </a:xfrm>
          </p:grpSpPr>
          <p:pic>
            <p:nvPicPr>
              <p:cNvPr id="97" name="Picture 96" descr="D:\DATA\Desktop\WORK 2\THESIS DATA\Confocal Microscopy data\MLKL\MLKL IN MDA-MB-231 After Necroptosis induction\2019 18 12 SL FITC\TWO MERGED\MDA MLKL CONTROL\mdamb231 contl mlkl.tif.frames\mdamb231 contl mlkl_.tif"/>
              <p:cNvPicPr>
                <a:picLocks noChangeAspect="1" noChangeArrowheads="1"/>
              </p:cNvPicPr>
              <p:nvPr/>
            </p:nvPicPr>
            <p:blipFill>
              <a:blip r:embed="rId35" cstate="print"/>
              <a:srcRect/>
              <a:stretch>
                <a:fillRect/>
              </a:stretch>
            </p:blipFill>
            <p:spPr bwMode="auto">
              <a:xfrm>
                <a:off x="4623952" y="838200"/>
                <a:ext cx="2130552" cy="2223448"/>
              </a:xfrm>
              <a:prstGeom prst="rect">
                <a:avLst/>
              </a:prstGeom>
              <a:noFill/>
            </p:spPr>
          </p:pic>
          <p:pic>
            <p:nvPicPr>
              <p:cNvPr id="98" name="Picture 97" descr="D:\DATA\Desktop\WORK 2\THESIS DATA\Confocal Microscopy data\MLKL\MLKL IN MDA-MB-231 After Necroptosis induction\2019 18 12 SL FITC\TWO MERGED\MDA MLKL CONTROL\mdamb231 contl mlkl.tif.frames\mdamb231 contl mlkl_.tif"/>
              <p:cNvPicPr>
                <a:picLocks noChangeAspect="1" noChangeArrowheads="1"/>
              </p:cNvPicPr>
              <p:nvPr/>
            </p:nvPicPr>
            <p:blipFill>
              <a:blip r:embed="rId36" cstate="print"/>
              <a:srcRect l="29747" t="44542" r="30900" b="10890"/>
              <a:stretch>
                <a:fillRect/>
              </a:stretch>
            </p:blipFill>
            <p:spPr bwMode="auto">
              <a:xfrm>
                <a:off x="4648200" y="838200"/>
                <a:ext cx="1295400" cy="1219200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</p:pic>
        </p:grpSp>
        <p:grpSp>
          <p:nvGrpSpPr>
            <p:cNvPr id="99" name="Group 98"/>
            <p:cNvGrpSpPr/>
            <p:nvPr/>
          </p:nvGrpSpPr>
          <p:grpSpPr>
            <a:xfrm>
              <a:off x="2695136" y="1642404"/>
              <a:ext cx="1219200" cy="1219200"/>
              <a:chOff x="2362200" y="4343400"/>
              <a:chExt cx="2133600" cy="2209800"/>
            </a:xfrm>
          </p:grpSpPr>
          <p:pic>
            <p:nvPicPr>
              <p:cNvPr id="100" name="Picture 2" descr="D:\DATA\Desktop\WORK 2\THESIS DATA\Confocal Microscopy data\MLKL\MLKL IN MDA-MB-231 After Necroptosis induction\2019 12 19 SL FITC\TWO MERGED\MDA MLKL Cisplatin\CISPLATIN MLKL MDA.tif.frames\CISPLATIN MLKL MDA_C002.tif"/>
              <p:cNvPicPr>
                <a:picLocks noChangeAspect="1" noChangeArrowheads="1"/>
              </p:cNvPicPr>
              <p:nvPr/>
            </p:nvPicPr>
            <p:blipFill>
              <a:blip r:embed="rId37" cstate="print"/>
              <a:srcRect/>
              <a:stretch>
                <a:fillRect/>
              </a:stretch>
            </p:blipFill>
            <p:spPr bwMode="auto">
              <a:xfrm>
                <a:off x="2365248" y="4343400"/>
                <a:ext cx="2130552" cy="2209800"/>
              </a:xfrm>
              <a:prstGeom prst="rect">
                <a:avLst/>
              </a:prstGeom>
              <a:noFill/>
            </p:spPr>
          </p:pic>
          <p:pic>
            <p:nvPicPr>
              <p:cNvPr id="101" name="Picture 2" descr="D:\DATA\Desktop\WORK 2\THESIS DATA\Confocal Microscopy data\MLKL\MLKL IN MDA-MB-231 After Necroptosis induction\2019 12 19 SL FITC\TWO MERGED\MDA MLKL Cisplatin\CISPLATIN MLKL MDA.tif.frames\CISPLATIN MLKL MDA_C002.tif"/>
              <p:cNvPicPr>
                <a:picLocks noChangeAspect="1" noChangeArrowheads="1"/>
              </p:cNvPicPr>
              <p:nvPr/>
            </p:nvPicPr>
            <p:blipFill>
              <a:blip r:embed="rId38" cstate="print"/>
              <a:srcRect l="64225" t="10339" b="48264"/>
              <a:stretch>
                <a:fillRect/>
              </a:stretch>
            </p:blipFill>
            <p:spPr bwMode="auto">
              <a:xfrm>
                <a:off x="2362200" y="4343400"/>
                <a:ext cx="1295400" cy="1219200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</p:pic>
        </p:grpSp>
        <p:sp>
          <p:nvSpPr>
            <p:cNvPr id="102" name="Rectangle 101"/>
            <p:cNvSpPr/>
            <p:nvPr/>
          </p:nvSpPr>
          <p:spPr>
            <a:xfrm>
              <a:off x="2861604" y="2604868"/>
              <a:ext cx="782587" cy="276999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sz="1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Cisplatin</a:t>
              </a:r>
            </a:p>
          </p:txBody>
        </p:sp>
        <p:grpSp>
          <p:nvGrpSpPr>
            <p:cNvPr id="103" name="Group 102"/>
            <p:cNvGrpSpPr/>
            <p:nvPr/>
          </p:nvGrpSpPr>
          <p:grpSpPr>
            <a:xfrm>
              <a:off x="3942472" y="1648264"/>
              <a:ext cx="1205132" cy="1219200"/>
              <a:chOff x="4637600" y="4343400"/>
              <a:chExt cx="2130552" cy="2209800"/>
            </a:xfrm>
          </p:grpSpPr>
          <p:pic>
            <p:nvPicPr>
              <p:cNvPr id="104" name="Picture 3" descr="D:\DATA\Desktop\WORK 2\THESIS DATA\Confocal Microscopy data\MLKL\MLKL IN MDA-MB-231 After Necroptosis induction\2019 12 19 SL FITC\TWO MERGED\MDA MLKL Cisplatin\CISPLATIN MLKL MDA.tif.frames\CISPLATIN MLKL MDA_.tif"/>
              <p:cNvPicPr>
                <a:picLocks noChangeAspect="1" noChangeArrowheads="1"/>
              </p:cNvPicPr>
              <p:nvPr/>
            </p:nvPicPr>
            <p:blipFill>
              <a:blip r:embed="rId39" cstate="print"/>
              <a:srcRect/>
              <a:stretch>
                <a:fillRect/>
              </a:stretch>
            </p:blipFill>
            <p:spPr bwMode="auto">
              <a:xfrm>
                <a:off x="4637600" y="4343400"/>
                <a:ext cx="2130552" cy="2209800"/>
              </a:xfrm>
              <a:prstGeom prst="rect">
                <a:avLst/>
              </a:prstGeom>
              <a:noFill/>
            </p:spPr>
          </p:pic>
          <p:pic>
            <p:nvPicPr>
              <p:cNvPr id="105" name="Picture 3" descr="D:\DATA\Desktop\WORK 2\THESIS DATA\Confocal Microscopy data\MLKL\MLKL IN MDA-MB-231 After Necroptosis induction\2019 12 19 SL FITC\TWO MERGED\MDA MLKL Cisplatin\CISPLATIN MLKL MDA.tif.frames\CISPLATIN MLKL MDA_.tif"/>
              <p:cNvPicPr>
                <a:picLocks noChangeAspect="1" noChangeArrowheads="1"/>
              </p:cNvPicPr>
              <p:nvPr/>
            </p:nvPicPr>
            <p:blipFill>
              <a:blip r:embed="rId40" cstate="print"/>
              <a:srcRect l="57712" t="10339" r="6513" b="44817"/>
              <a:stretch>
                <a:fillRect/>
              </a:stretch>
            </p:blipFill>
            <p:spPr bwMode="auto">
              <a:xfrm>
                <a:off x="4648200" y="4343400"/>
                <a:ext cx="1295400" cy="1219200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</p:pic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224D5B3-EF0F-10C2-8A48-DC2968AB3885}"/>
              </a:ext>
            </a:extLst>
          </p:cNvPr>
          <p:cNvSpPr txBox="1"/>
          <p:nvPr/>
        </p:nvSpPr>
        <p:spPr>
          <a:xfrm>
            <a:off x="208072" y="5334000"/>
            <a:ext cx="89727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Supplementary figure 1: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Microphotographs showing the expression of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pMLKL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in MDA-MB-231 and T-47D after necroptosis modulation with aspirin and BV-6 alone as well as along with cisplatin. Primary anti MLKL and FITC conjugated secondary antibodies have been used to study the expression. Nuclei have been counterstained with DAPI. 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Confocal microscopy; 60X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Red boxes show zoomed images for better visualization of staining intensity</a:t>
            </a: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2"/>
          <p:cNvPicPr>
            <a:picLocks noChangeArrowheads="1"/>
          </p:cNvPicPr>
          <p:nvPr/>
        </p:nvPicPr>
        <p:blipFill>
          <a:blip r:embed="rId2" cstate="print"/>
          <a:srcRect l="36310" t="18750" r="27379" b="15625"/>
          <a:stretch>
            <a:fillRect/>
          </a:stretch>
        </p:blipFill>
        <p:spPr bwMode="auto">
          <a:xfrm>
            <a:off x="2338520" y="4848664"/>
            <a:ext cx="1499616" cy="1554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2" name="Picture 2"/>
          <p:cNvPicPr>
            <a:picLocks noChangeArrowheads="1"/>
          </p:cNvPicPr>
          <p:nvPr/>
        </p:nvPicPr>
        <p:blipFill>
          <a:blip r:embed="rId3" cstate="print"/>
          <a:srcRect l="35725" t="18750" r="27379" b="14583"/>
          <a:stretch>
            <a:fillRect/>
          </a:stretch>
        </p:blipFill>
        <p:spPr bwMode="auto">
          <a:xfrm>
            <a:off x="762000" y="3298876"/>
            <a:ext cx="1499616" cy="1554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" name="Picture 2"/>
          <p:cNvPicPr>
            <a:picLocks noChangeArrowheads="1"/>
          </p:cNvPicPr>
          <p:nvPr/>
        </p:nvPicPr>
        <p:blipFill>
          <a:blip r:embed="rId4" cstate="print"/>
          <a:srcRect l="37482" t="21875" r="26208" b="13542"/>
          <a:stretch>
            <a:fillRect/>
          </a:stretch>
        </p:blipFill>
        <p:spPr bwMode="auto">
          <a:xfrm>
            <a:off x="2332660" y="1707222"/>
            <a:ext cx="1499616" cy="1554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9" name="Picture 2"/>
          <p:cNvPicPr>
            <a:picLocks noChangeArrowheads="1"/>
          </p:cNvPicPr>
          <p:nvPr/>
        </p:nvPicPr>
        <p:blipFill>
          <a:blip r:embed="rId5" cstate="print"/>
          <a:srcRect l="36310" t="20833" r="27379" b="16667"/>
          <a:stretch>
            <a:fillRect/>
          </a:stretch>
        </p:blipFill>
        <p:spPr bwMode="auto">
          <a:xfrm>
            <a:off x="756140" y="118404"/>
            <a:ext cx="1499616" cy="1554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1"/>
          <p:cNvGrpSpPr/>
          <p:nvPr/>
        </p:nvGrpSpPr>
        <p:grpSpPr>
          <a:xfrm>
            <a:off x="741884" y="1694824"/>
            <a:ext cx="1554480" cy="1554480"/>
            <a:chOff x="7315200" y="443552"/>
            <a:chExt cx="1728216" cy="1728216"/>
          </a:xfrm>
        </p:grpSpPr>
        <p:pic>
          <p:nvPicPr>
            <p:cNvPr id="3" name="Picture 2"/>
            <p:cNvPicPr/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315200" y="443552"/>
              <a:ext cx="1728216" cy="1728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Text Box 2130"/>
            <p:cNvSpPr txBox="1">
              <a:spLocks noChangeArrowheads="1"/>
            </p:cNvSpPr>
            <p:nvPr/>
          </p:nvSpPr>
          <p:spPr bwMode="auto">
            <a:xfrm>
              <a:off x="7620000" y="1905000"/>
              <a:ext cx="1233060" cy="2648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dirty="0" err="1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  <a:cs typeface="Arial" pitchFamily="34" charset="0"/>
                </a:rPr>
                <a:t>Inh</a:t>
              </a:r>
              <a:r>
                <a:rPr kumimoji="0" lang="en-US" sz="1200" b="1" i="0" u="none" strike="noStrike" cap="none" normalizeH="0" baseline="30000" dirty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  <a:cs typeface="Arial" pitchFamily="34" charset="0"/>
                </a:rPr>
                <a:t>(B)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" name="Text Box 2131"/>
          <p:cNvSpPr txBox="1">
            <a:spLocks noChangeArrowheads="1"/>
          </p:cNvSpPr>
          <p:nvPr/>
        </p:nvSpPr>
        <p:spPr bwMode="auto">
          <a:xfrm>
            <a:off x="2662378" y="3005038"/>
            <a:ext cx="1030338" cy="27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Arial" pitchFamily="34" charset="0"/>
              </a:rPr>
              <a:t>Cisplatin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893380" y="1702784"/>
            <a:ext cx="1554480" cy="1554480"/>
            <a:chOff x="3567112" y="1905000"/>
            <a:chExt cx="1728216" cy="1728216"/>
          </a:xfrm>
        </p:grpSpPr>
        <p:pic>
          <p:nvPicPr>
            <p:cNvPr id="9" name="Picture 8"/>
            <p:cNvPicPr/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567112" y="1905000"/>
              <a:ext cx="1728216" cy="1728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 Box 2134"/>
            <p:cNvSpPr txBox="1">
              <a:spLocks noChangeArrowheads="1"/>
            </p:cNvSpPr>
            <p:nvPr/>
          </p:nvSpPr>
          <p:spPr bwMode="auto">
            <a:xfrm>
              <a:off x="3872552" y="3352800"/>
              <a:ext cx="1177185" cy="2356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  <a:cs typeface="Arial" pitchFamily="34" charset="0"/>
                </a:rPr>
                <a:t>Ind</a:t>
              </a:r>
              <a:r>
                <a:rPr kumimoji="0" lang="en-US" sz="1200" b="1" i="0" u="none" strike="noStrike" cap="none" normalizeH="0" baseline="30000" dirty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  <a:cs typeface="Arial" pitchFamily="34" charset="0"/>
                </a:rPr>
                <a:t>(A) + C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452636" y="1702784"/>
            <a:ext cx="1554480" cy="1554480"/>
            <a:chOff x="5319712" y="1905000"/>
            <a:chExt cx="1728216" cy="1728216"/>
          </a:xfrm>
        </p:grpSpPr>
        <p:pic>
          <p:nvPicPr>
            <p:cNvPr id="12" name="Picture 11"/>
            <p:cNvPicPr/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319712" y="1905000"/>
              <a:ext cx="1728216" cy="1728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 Box 2135"/>
            <p:cNvSpPr txBox="1">
              <a:spLocks noChangeArrowheads="1"/>
            </p:cNvSpPr>
            <p:nvPr/>
          </p:nvSpPr>
          <p:spPr bwMode="auto">
            <a:xfrm>
              <a:off x="5486400" y="3337528"/>
              <a:ext cx="1389892" cy="271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dirty="0" err="1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  <a:cs typeface="Arial" pitchFamily="34" charset="0"/>
                </a:rPr>
                <a:t>Inh</a:t>
              </a:r>
              <a:r>
                <a:rPr kumimoji="0" lang="en-US" sz="1200" b="1" i="0" u="none" strike="noStrike" cap="none" normalizeH="0" baseline="30000" dirty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  <a:cs typeface="Arial" pitchFamily="34" charset="0"/>
                </a:rPr>
                <a:t>(A) + C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Arial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6" name="Text Box 2124"/>
          <p:cNvSpPr txBox="1">
            <a:spLocks noChangeArrowheads="1"/>
          </p:cNvSpPr>
          <p:nvPr/>
        </p:nvSpPr>
        <p:spPr bwMode="auto">
          <a:xfrm>
            <a:off x="671372" y="1444520"/>
            <a:ext cx="1693368" cy="19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Arial" pitchFamily="34" charset="0"/>
              </a:rPr>
              <a:t>MDA-MB-231 Control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314788" y="126968"/>
            <a:ext cx="1554480" cy="1554480"/>
            <a:chOff x="1828800" y="176784"/>
            <a:chExt cx="1728216" cy="1728216"/>
          </a:xfrm>
        </p:grpSpPr>
        <p:pic>
          <p:nvPicPr>
            <p:cNvPr id="18" name="Picture 17"/>
            <p:cNvPicPr/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828800" y="176784"/>
              <a:ext cx="1728216" cy="1728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Text Box 2125"/>
            <p:cNvSpPr txBox="1">
              <a:spLocks noChangeArrowheads="1"/>
            </p:cNvSpPr>
            <p:nvPr/>
          </p:nvSpPr>
          <p:spPr bwMode="auto">
            <a:xfrm>
              <a:off x="2196152" y="1613848"/>
              <a:ext cx="974003" cy="278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  <a:cs typeface="Arial" pitchFamily="34" charset="0"/>
                </a:rPr>
                <a:t>Ind</a:t>
              </a:r>
              <a:r>
                <a:rPr kumimoji="0" lang="en-US" sz="1200" b="1" i="0" u="none" strike="noStrike" cap="none" normalizeH="0" baseline="30000" dirty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  <a:cs typeface="Arial" pitchFamily="34" charset="0"/>
                </a:rPr>
                <a:t>(A)</a:t>
              </a: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890196" y="126968"/>
            <a:ext cx="1554480" cy="1554480"/>
            <a:chOff x="3581400" y="176784"/>
            <a:chExt cx="1728216" cy="1728216"/>
          </a:xfrm>
        </p:grpSpPr>
        <p:pic>
          <p:nvPicPr>
            <p:cNvPr id="21" name="Picture 20"/>
            <p:cNvPicPr/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3581400" y="176784"/>
              <a:ext cx="1728216" cy="1728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Text Box 2126"/>
            <p:cNvSpPr txBox="1">
              <a:spLocks noChangeArrowheads="1"/>
            </p:cNvSpPr>
            <p:nvPr/>
          </p:nvSpPr>
          <p:spPr bwMode="auto">
            <a:xfrm>
              <a:off x="3872552" y="1635456"/>
              <a:ext cx="1223536" cy="2591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dirty="0" err="1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  <a:cs typeface="Arial" pitchFamily="34" charset="0"/>
                </a:rPr>
                <a:t>Inh</a:t>
              </a:r>
              <a:r>
                <a:rPr kumimoji="0" lang="en-US" sz="1200" b="1" i="0" u="none" strike="noStrike" cap="none" normalizeH="0" baseline="30000" dirty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  <a:cs typeface="Arial" pitchFamily="34" charset="0"/>
                </a:rPr>
                <a:t>(A)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438988" y="126968"/>
            <a:ext cx="1554480" cy="1554480"/>
            <a:chOff x="5334000" y="176784"/>
            <a:chExt cx="1728216" cy="1728216"/>
          </a:xfrm>
        </p:grpSpPr>
        <p:pic>
          <p:nvPicPr>
            <p:cNvPr id="24" name="Picture 23"/>
            <p:cNvPicPr/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5334000" y="176784"/>
              <a:ext cx="1728216" cy="1728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" name="Text Box 2127"/>
            <p:cNvSpPr txBox="1">
              <a:spLocks noChangeArrowheads="1"/>
            </p:cNvSpPr>
            <p:nvPr/>
          </p:nvSpPr>
          <p:spPr bwMode="auto">
            <a:xfrm>
              <a:off x="5791200" y="1613848"/>
              <a:ext cx="888286" cy="2591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  <a:cs typeface="Arial" pitchFamily="34" charset="0"/>
                </a:rPr>
                <a:t>Ind</a:t>
              </a:r>
              <a:r>
                <a:rPr kumimoji="0" lang="en-US" sz="1200" b="1" i="0" u="none" strike="noStrike" cap="none" normalizeH="0" baseline="30000" dirty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  <a:cs typeface="Arial" pitchFamily="34" charset="0"/>
                </a:rPr>
                <a:t>(B)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8" name="Text Box 726"/>
          <p:cNvSpPr txBox="1">
            <a:spLocks noChangeArrowheads="1"/>
          </p:cNvSpPr>
          <p:nvPr/>
        </p:nvSpPr>
        <p:spPr bwMode="auto">
          <a:xfrm>
            <a:off x="946351" y="4569982"/>
            <a:ext cx="1382085" cy="227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Arial" pitchFamily="34" charset="0"/>
              </a:rPr>
              <a:t>T-47D Control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2312516" y="3292752"/>
            <a:ext cx="1554480" cy="1554480"/>
            <a:chOff x="1752600" y="3124200"/>
            <a:chExt cx="1728216" cy="1735137"/>
          </a:xfrm>
        </p:grpSpPr>
        <p:pic>
          <p:nvPicPr>
            <p:cNvPr id="30" name="Picture 29"/>
            <p:cNvPicPr/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752600" y="3124200"/>
              <a:ext cx="1728216" cy="1728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" name="Text Box 723"/>
            <p:cNvSpPr txBox="1">
              <a:spLocks noChangeArrowheads="1"/>
            </p:cNvSpPr>
            <p:nvPr/>
          </p:nvSpPr>
          <p:spPr bwMode="auto">
            <a:xfrm>
              <a:off x="2133600" y="4572000"/>
              <a:ext cx="854075" cy="287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  <a:cs typeface="Arial" pitchFamily="34" charset="0"/>
                </a:rPr>
                <a:t>Ind</a:t>
              </a:r>
              <a:r>
                <a:rPr kumimoji="0" lang="en-US" sz="1200" b="1" i="0" u="none" strike="noStrike" cap="none" normalizeH="0" baseline="30000" dirty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  <a:cs typeface="Arial" pitchFamily="34" charset="0"/>
                </a:rPr>
                <a:t>(A)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3890196" y="3273416"/>
            <a:ext cx="1554480" cy="1554480"/>
            <a:chOff x="3491552" y="3137848"/>
            <a:chExt cx="1728216" cy="1729449"/>
          </a:xfrm>
        </p:grpSpPr>
        <p:pic>
          <p:nvPicPr>
            <p:cNvPr id="33" name="Picture 32"/>
            <p:cNvPicPr/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3491552" y="3137848"/>
              <a:ext cx="1728216" cy="1728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" name="Text Box 723"/>
            <p:cNvSpPr txBox="1">
              <a:spLocks noChangeArrowheads="1"/>
            </p:cNvSpPr>
            <p:nvPr/>
          </p:nvSpPr>
          <p:spPr bwMode="auto">
            <a:xfrm>
              <a:off x="3886200" y="4579960"/>
              <a:ext cx="854075" cy="287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dirty="0" err="1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  <a:cs typeface="Arial" pitchFamily="34" charset="0"/>
                </a:rPr>
                <a:t>Inh</a:t>
              </a:r>
              <a:r>
                <a:rPr kumimoji="0" lang="en-US" sz="1200" b="1" i="0" u="none" strike="noStrike" cap="none" normalizeH="0" baseline="30000" dirty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  <a:cs typeface="Arial" pitchFamily="34" charset="0"/>
                </a:rPr>
                <a:t>(A)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5452636" y="3264544"/>
            <a:ext cx="1554480" cy="1554480"/>
            <a:chOff x="5244152" y="3124200"/>
            <a:chExt cx="1728216" cy="1729096"/>
          </a:xfrm>
        </p:grpSpPr>
        <p:pic>
          <p:nvPicPr>
            <p:cNvPr id="36" name="Picture 35"/>
            <p:cNvPicPr/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5244152" y="3124200"/>
              <a:ext cx="1728216" cy="1728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" name="Text Box 721"/>
            <p:cNvSpPr txBox="1">
              <a:spLocks noChangeArrowheads="1"/>
            </p:cNvSpPr>
            <p:nvPr/>
          </p:nvSpPr>
          <p:spPr bwMode="auto">
            <a:xfrm>
              <a:off x="5486400" y="4599296"/>
              <a:ext cx="1144588" cy="25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  <a:cs typeface="Arial" pitchFamily="34" charset="0"/>
                </a:rPr>
                <a:t>Ind</a:t>
              </a:r>
              <a:r>
                <a:rPr kumimoji="0" lang="en-US" sz="1200" b="1" i="0" u="none" strike="noStrike" cap="none" normalizeH="0" baseline="3000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  <a:cs typeface="Arial" pitchFamily="34" charset="0"/>
                </a:rPr>
                <a:t>(B)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2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752348" y="4865656"/>
            <a:ext cx="1554480" cy="1532853"/>
            <a:chOff x="7086600" y="748352"/>
            <a:chExt cx="1728216" cy="1728216"/>
          </a:xfrm>
        </p:grpSpPr>
        <p:pic>
          <p:nvPicPr>
            <p:cNvPr id="39" name="Picture 38"/>
            <p:cNvPicPr/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7086600" y="748352"/>
              <a:ext cx="1728216" cy="1728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0" name="Text Box 720"/>
            <p:cNvSpPr txBox="1">
              <a:spLocks noChangeArrowheads="1"/>
            </p:cNvSpPr>
            <p:nvPr/>
          </p:nvSpPr>
          <p:spPr bwMode="auto">
            <a:xfrm>
              <a:off x="7418696" y="2184426"/>
              <a:ext cx="1144587" cy="285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dirty="0" err="1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  <a:cs typeface="Arial" pitchFamily="34" charset="0"/>
                </a:rPr>
                <a:t>Inh</a:t>
              </a:r>
              <a:r>
                <a:rPr kumimoji="0" lang="en-US" sz="1200" b="1" i="0" u="none" strike="noStrike" cap="none" normalizeH="0" baseline="30000" dirty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  <a:cs typeface="Arial" pitchFamily="34" charset="0"/>
                </a:rPr>
                <a:t>(B)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Arial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43" name="Text Box 719"/>
          <p:cNvSpPr txBox="1">
            <a:spLocks noChangeArrowheads="1"/>
          </p:cNvSpPr>
          <p:nvPr/>
        </p:nvSpPr>
        <p:spPr bwMode="auto">
          <a:xfrm>
            <a:off x="2578358" y="6139985"/>
            <a:ext cx="782495" cy="247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Arial" pitchFamily="34" charset="0"/>
              </a:rPr>
              <a:t>Cisplatin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3893380" y="4846320"/>
            <a:ext cx="1554480" cy="1554480"/>
            <a:chOff x="3491552" y="4868840"/>
            <a:chExt cx="1728216" cy="1728216"/>
          </a:xfrm>
        </p:grpSpPr>
        <p:pic>
          <p:nvPicPr>
            <p:cNvPr id="45" name="Picture 44"/>
            <p:cNvPicPr/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3491552" y="4868840"/>
              <a:ext cx="1728216" cy="1728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6" name="Text Box 716"/>
            <p:cNvSpPr txBox="1">
              <a:spLocks noChangeArrowheads="1"/>
            </p:cNvSpPr>
            <p:nvPr/>
          </p:nvSpPr>
          <p:spPr bwMode="auto">
            <a:xfrm>
              <a:off x="3655111" y="6338248"/>
              <a:ext cx="1243012" cy="25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  <a:cs typeface="Arial" pitchFamily="34" charset="0"/>
                </a:rPr>
                <a:t>Ind</a:t>
              </a:r>
              <a:r>
                <a:rPr kumimoji="0" lang="en-US" sz="1200" b="1" i="0" u="none" strike="noStrike" cap="none" normalizeH="0" baseline="30000" dirty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  <a:cs typeface="Arial" pitchFamily="34" charset="0"/>
                </a:rPr>
                <a:t>(A) + C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Arial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5449452" y="4834060"/>
            <a:ext cx="1554480" cy="1540760"/>
            <a:chOff x="5257800" y="4856580"/>
            <a:chExt cx="1728216" cy="1728216"/>
          </a:xfrm>
        </p:grpSpPr>
        <p:pic>
          <p:nvPicPr>
            <p:cNvPr id="48" name="Picture 47"/>
            <p:cNvPicPr/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5257800" y="4856580"/>
              <a:ext cx="1728216" cy="1728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9" name="Text Box 715"/>
            <p:cNvSpPr txBox="1">
              <a:spLocks noChangeArrowheads="1"/>
            </p:cNvSpPr>
            <p:nvPr/>
          </p:nvSpPr>
          <p:spPr bwMode="auto">
            <a:xfrm>
              <a:off x="5280648" y="6307632"/>
              <a:ext cx="1519236" cy="261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dirty="0" err="1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  <a:cs typeface="Arial" pitchFamily="34" charset="0"/>
                </a:rPr>
                <a:t>Inh</a:t>
              </a:r>
              <a:r>
                <a:rPr kumimoji="0" lang="en-US" sz="1200" b="1" i="0" u="none" strike="noStrike" cap="none" normalizeH="0" baseline="30000" dirty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  <a:cs typeface="Arial" pitchFamily="34" charset="0"/>
                </a:rPr>
                <a:t>(A) + C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Arial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Arial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en-US" sz="1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790008" y="129880"/>
            <a:ext cx="4876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(A 1)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2338946" y="149721"/>
            <a:ext cx="4876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(A 2)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3899068" y="113960"/>
            <a:ext cx="4876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(A 3)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5431028" y="127608"/>
            <a:ext cx="4876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(A 4)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747572" y="1708472"/>
            <a:ext cx="4876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(A 5)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2276394" y="1686864"/>
            <a:ext cx="4876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(A 6)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3871772" y="1686864"/>
            <a:ext cx="4876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(A 7)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5466284" y="1686864"/>
            <a:ext cx="4876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(A 8)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3907028" y="4859968"/>
            <a:ext cx="4876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(B 7)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5444676" y="4846320"/>
            <a:ext cx="4876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(B 8)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2306828" y="4873616"/>
            <a:ext cx="4876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(B 6)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733924" y="4881576"/>
            <a:ext cx="4876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(B 5)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5431028" y="3259768"/>
            <a:ext cx="4876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(B 4)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3858124" y="3273416"/>
            <a:ext cx="4876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(B 3)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2306828" y="3273416"/>
            <a:ext cx="4876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(B 2)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706628" y="3273416"/>
            <a:ext cx="4876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(B 1)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630AD7-CBA8-EB44-D2DB-6FCC839579D7}"/>
              </a:ext>
            </a:extLst>
          </p:cNvPr>
          <p:cNvSpPr txBox="1"/>
          <p:nvPr/>
        </p:nvSpPr>
        <p:spPr>
          <a:xfrm>
            <a:off x="7060796" y="533400"/>
            <a:ext cx="208320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Supplementary figure 2: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Confocal microscopy pictures showing the measurement of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pMLKL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localization towards plasma membrane after necroptosis modulation with or without chemotherapy in MDA-MB-231 (A1-8) and T-47D cells (B1-8). </a:t>
            </a:r>
            <a:endParaRPr lang="en-US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060" y="304800"/>
            <a:ext cx="2898648" cy="1524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3" name="Picture 1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304800"/>
            <a:ext cx="2898648" cy="15270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4" name="Picture 2"/>
          <p:cNvPicPr preferRelativeResize="0"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408" y="1893980"/>
            <a:ext cx="5859192" cy="21305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5" name="Picture 1"/>
          <p:cNvPicPr preferRelativeResize="0"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800" y="4100732"/>
            <a:ext cx="5856800" cy="21305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69312" y="270469"/>
            <a:ext cx="3738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(A)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07116" y="256401"/>
            <a:ext cx="3674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(B)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136" y="1862796"/>
            <a:ext cx="3626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(C)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068" y="4066736"/>
            <a:ext cx="3786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(D)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10892" y="685800"/>
            <a:ext cx="282830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Supplementary figure 3: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Graph A, B showing the results of MTT assay and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Annexin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-V/PI assay after treatment with drugs alone. Graph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 showing the results of </a:t>
            </a:r>
            <a:r>
              <a:rPr lang="en-US" dirty="0" err="1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Annexin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-V/PI assay after necroptosis modulation with higher dose of Aspirin &amp; Aspirin + BV-6 along with chemotherapy combinations in T-47D cell line respectively. 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436</TotalTime>
  <Words>367</Words>
  <Application>Microsoft Office PowerPoint</Application>
  <PresentationFormat>On-screen Show (4:3)</PresentationFormat>
  <Paragraphs>69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Hp</dc:creator>
  <cp:lastModifiedBy>yashwant kumar</cp:lastModifiedBy>
  <cp:revision>18</cp:revision>
  <dcterms:created xsi:type="dcterms:W3CDTF">2021-10-12T07:22:20Z</dcterms:created>
  <dcterms:modified xsi:type="dcterms:W3CDTF">2022-10-10T06:14:46Z</dcterms:modified>
</cp:coreProperties>
</file>