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4" r:id="rId2"/>
    <p:sldId id="280" r:id="rId3"/>
    <p:sldId id="279" r:id="rId4"/>
    <p:sldId id="278" r:id="rId5"/>
    <p:sldId id="281" r:id="rId6"/>
    <p:sldId id="270" r:id="rId7"/>
    <p:sldId id="271" r:id="rId8"/>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966"/>
    <a:srgbClr val="FF737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708A969-6D70-9B44-B0BD-9EEA7E6F8DF3}" v="3" dt="2024-12-16T22:04:21.23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65" autoAdjust="0"/>
    <p:restoredTop sz="94660"/>
  </p:normalViewPr>
  <p:slideViewPr>
    <p:cSldViewPr snapToGrid="0">
      <p:cViewPr varScale="1">
        <p:scale>
          <a:sx n="81" d="100"/>
          <a:sy n="81" d="100"/>
        </p:scale>
        <p:origin x="285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y Kathryn Bohn" userId="89a89e84-4356-4fee-aa32-fb4d0d6cd0e7" providerId="ADAL" clId="{6708A969-6D70-9B44-B0BD-9EEA7E6F8DF3}"/>
    <pc:docChg chg="modSld">
      <pc:chgData name="Mary Kathryn Bohn" userId="89a89e84-4356-4fee-aa32-fb4d0d6cd0e7" providerId="ADAL" clId="{6708A969-6D70-9B44-B0BD-9EEA7E6F8DF3}" dt="2024-12-16T22:05:03.573" v="29" actId="1035"/>
      <pc:docMkLst>
        <pc:docMk/>
      </pc:docMkLst>
      <pc:sldChg chg="addSp delSp modSp mod">
        <pc:chgData name="Mary Kathryn Bohn" userId="89a89e84-4356-4fee-aa32-fb4d0d6cd0e7" providerId="ADAL" clId="{6708A969-6D70-9B44-B0BD-9EEA7E6F8DF3}" dt="2024-12-16T22:05:03.573" v="29" actId="1035"/>
        <pc:sldMkLst>
          <pc:docMk/>
          <pc:sldMk cId="1776088477" sldId="270"/>
        </pc:sldMkLst>
        <pc:spChg chg="add del">
          <ac:chgData name="Mary Kathryn Bohn" userId="89a89e84-4356-4fee-aa32-fb4d0d6cd0e7" providerId="ADAL" clId="{6708A969-6D70-9B44-B0BD-9EEA7E6F8DF3}" dt="2024-12-16T22:04:17.229" v="2"/>
          <ac:spMkLst>
            <pc:docMk/>
            <pc:sldMk cId="1776088477" sldId="270"/>
            <ac:spMk id="2" creationId="{F36D36FD-17CF-19A7-B1C1-567DD8B67266}"/>
          </ac:spMkLst>
        </pc:spChg>
        <pc:graphicFrameChg chg="mod">
          <ac:chgData name="Mary Kathryn Bohn" userId="89a89e84-4356-4fee-aa32-fb4d0d6cd0e7" providerId="ADAL" clId="{6708A969-6D70-9B44-B0BD-9EEA7E6F8DF3}" dt="2024-12-16T22:05:03.573" v="29" actId="1035"/>
          <ac:graphicFrameMkLst>
            <pc:docMk/>
            <pc:sldMk cId="1776088477" sldId="270"/>
            <ac:graphicFrameMk id="26" creationId="{E6028872-32C2-4C7F-B03C-DD005B6D83A5}"/>
          </ac:graphicFrameMkLst>
        </pc:graphicFrameChg>
        <pc:picChg chg="add mod modCrop">
          <ac:chgData name="Mary Kathryn Bohn" userId="89a89e84-4356-4fee-aa32-fb4d0d6cd0e7" providerId="ADAL" clId="{6708A969-6D70-9B44-B0BD-9EEA7E6F8DF3}" dt="2024-12-16T22:04:41.667" v="16" actId="1036"/>
          <ac:picMkLst>
            <pc:docMk/>
            <pc:sldMk cId="1776088477" sldId="270"/>
            <ac:picMk id="3" creationId="{8EBCA2B6-95E9-5F0C-3F9B-23D8FA796B8F}"/>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93D2214-7F6B-438D-8C68-ED1903437BF5}" type="datetimeFigureOut">
              <a:rPr lang="en-CA" smtClean="0"/>
              <a:t>2024-12-16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F3CD5B7-EDE9-45C9-AD00-235801594F8F}" type="slidenum">
              <a:rPr lang="en-CA" smtClean="0"/>
              <a:t>‹#›</a:t>
            </a:fld>
            <a:endParaRPr lang="en-CA"/>
          </a:p>
        </p:txBody>
      </p:sp>
    </p:spTree>
    <p:extLst>
      <p:ext uri="{BB962C8B-B14F-4D97-AF65-F5344CB8AC3E}">
        <p14:creationId xmlns:p14="http://schemas.microsoft.com/office/powerpoint/2010/main" val="16954173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3D2214-7F6B-438D-8C68-ED1903437BF5}" type="datetimeFigureOut">
              <a:rPr lang="en-CA" smtClean="0"/>
              <a:t>2024-12-16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F3CD5B7-EDE9-45C9-AD00-235801594F8F}" type="slidenum">
              <a:rPr lang="en-CA" smtClean="0"/>
              <a:t>‹#›</a:t>
            </a:fld>
            <a:endParaRPr lang="en-CA"/>
          </a:p>
        </p:txBody>
      </p:sp>
    </p:spTree>
    <p:extLst>
      <p:ext uri="{BB962C8B-B14F-4D97-AF65-F5344CB8AC3E}">
        <p14:creationId xmlns:p14="http://schemas.microsoft.com/office/powerpoint/2010/main" val="3104571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3D2214-7F6B-438D-8C68-ED1903437BF5}" type="datetimeFigureOut">
              <a:rPr lang="en-CA" smtClean="0"/>
              <a:t>2024-12-16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F3CD5B7-EDE9-45C9-AD00-235801594F8F}" type="slidenum">
              <a:rPr lang="en-CA" smtClean="0"/>
              <a:t>‹#›</a:t>
            </a:fld>
            <a:endParaRPr lang="en-CA"/>
          </a:p>
        </p:txBody>
      </p:sp>
    </p:spTree>
    <p:extLst>
      <p:ext uri="{BB962C8B-B14F-4D97-AF65-F5344CB8AC3E}">
        <p14:creationId xmlns:p14="http://schemas.microsoft.com/office/powerpoint/2010/main" val="18086661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3D2214-7F6B-438D-8C68-ED1903437BF5}" type="datetimeFigureOut">
              <a:rPr lang="en-CA" smtClean="0"/>
              <a:t>2024-12-16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F3CD5B7-EDE9-45C9-AD00-235801594F8F}" type="slidenum">
              <a:rPr lang="en-CA" smtClean="0"/>
              <a:t>‹#›</a:t>
            </a:fld>
            <a:endParaRPr lang="en-CA"/>
          </a:p>
        </p:txBody>
      </p:sp>
    </p:spTree>
    <p:extLst>
      <p:ext uri="{BB962C8B-B14F-4D97-AF65-F5344CB8AC3E}">
        <p14:creationId xmlns:p14="http://schemas.microsoft.com/office/powerpoint/2010/main" val="2446570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93D2214-7F6B-438D-8C68-ED1903437BF5}" type="datetimeFigureOut">
              <a:rPr lang="en-CA" smtClean="0"/>
              <a:t>2024-12-16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F3CD5B7-EDE9-45C9-AD00-235801594F8F}" type="slidenum">
              <a:rPr lang="en-CA" smtClean="0"/>
              <a:t>‹#›</a:t>
            </a:fld>
            <a:endParaRPr lang="en-CA"/>
          </a:p>
        </p:txBody>
      </p:sp>
    </p:spTree>
    <p:extLst>
      <p:ext uri="{BB962C8B-B14F-4D97-AF65-F5344CB8AC3E}">
        <p14:creationId xmlns:p14="http://schemas.microsoft.com/office/powerpoint/2010/main" val="807339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93D2214-7F6B-438D-8C68-ED1903437BF5}" type="datetimeFigureOut">
              <a:rPr lang="en-CA" smtClean="0"/>
              <a:t>2024-12-16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F3CD5B7-EDE9-45C9-AD00-235801594F8F}" type="slidenum">
              <a:rPr lang="en-CA" smtClean="0"/>
              <a:t>‹#›</a:t>
            </a:fld>
            <a:endParaRPr lang="en-CA"/>
          </a:p>
        </p:txBody>
      </p:sp>
    </p:spTree>
    <p:extLst>
      <p:ext uri="{BB962C8B-B14F-4D97-AF65-F5344CB8AC3E}">
        <p14:creationId xmlns:p14="http://schemas.microsoft.com/office/powerpoint/2010/main" val="3554649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93D2214-7F6B-438D-8C68-ED1903437BF5}" type="datetimeFigureOut">
              <a:rPr lang="en-CA" smtClean="0"/>
              <a:t>2024-12-16</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8F3CD5B7-EDE9-45C9-AD00-235801594F8F}" type="slidenum">
              <a:rPr lang="en-CA" smtClean="0"/>
              <a:t>‹#›</a:t>
            </a:fld>
            <a:endParaRPr lang="en-CA"/>
          </a:p>
        </p:txBody>
      </p:sp>
    </p:spTree>
    <p:extLst>
      <p:ext uri="{BB962C8B-B14F-4D97-AF65-F5344CB8AC3E}">
        <p14:creationId xmlns:p14="http://schemas.microsoft.com/office/powerpoint/2010/main" val="1375807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93D2214-7F6B-438D-8C68-ED1903437BF5}" type="datetimeFigureOut">
              <a:rPr lang="en-CA" smtClean="0"/>
              <a:t>2024-12-16</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8F3CD5B7-EDE9-45C9-AD00-235801594F8F}" type="slidenum">
              <a:rPr lang="en-CA" smtClean="0"/>
              <a:t>‹#›</a:t>
            </a:fld>
            <a:endParaRPr lang="en-CA"/>
          </a:p>
        </p:txBody>
      </p:sp>
    </p:spTree>
    <p:extLst>
      <p:ext uri="{BB962C8B-B14F-4D97-AF65-F5344CB8AC3E}">
        <p14:creationId xmlns:p14="http://schemas.microsoft.com/office/powerpoint/2010/main" val="40002690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3D2214-7F6B-438D-8C68-ED1903437BF5}" type="datetimeFigureOut">
              <a:rPr lang="en-CA" smtClean="0"/>
              <a:t>2024-12-16</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8F3CD5B7-EDE9-45C9-AD00-235801594F8F}" type="slidenum">
              <a:rPr lang="en-CA" smtClean="0"/>
              <a:t>‹#›</a:t>
            </a:fld>
            <a:endParaRPr lang="en-CA"/>
          </a:p>
        </p:txBody>
      </p:sp>
    </p:spTree>
    <p:extLst>
      <p:ext uri="{BB962C8B-B14F-4D97-AF65-F5344CB8AC3E}">
        <p14:creationId xmlns:p14="http://schemas.microsoft.com/office/powerpoint/2010/main" val="1678985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E93D2214-7F6B-438D-8C68-ED1903437BF5}" type="datetimeFigureOut">
              <a:rPr lang="en-CA" smtClean="0"/>
              <a:t>2024-12-16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F3CD5B7-EDE9-45C9-AD00-235801594F8F}" type="slidenum">
              <a:rPr lang="en-CA" smtClean="0"/>
              <a:t>‹#›</a:t>
            </a:fld>
            <a:endParaRPr lang="en-CA"/>
          </a:p>
        </p:txBody>
      </p:sp>
    </p:spTree>
    <p:extLst>
      <p:ext uri="{BB962C8B-B14F-4D97-AF65-F5344CB8AC3E}">
        <p14:creationId xmlns:p14="http://schemas.microsoft.com/office/powerpoint/2010/main" val="40036810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E93D2214-7F6B-438D-8C68-ED1903437BF5}" type="datetimeFigureOut">
              <a:rPr lang="en-CA" smtClean="0"/>
              <a:t>2024-12-16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F3CD5B7-EDE9-45C9-AD00-235801594F8F}" type="slidenum">
              <a:rPr lang="en-CA" smtClean="0"/>
              <a:t>‹#›</a:t>
            </a:fld>
            <a:endParaRPr lang="en-CA"/>
          </a:p>
        </p:txBody>
      </p:sp>
    </p:spTree>
    <p:extLst>
      <p:ext uri="{BB962C8B-B14F-4D97-AF65-F5344CB8AC3E}">
        <p14:creationId xmlns:p14="http://schemas.microsoft.com/office/powerpoint/2010/main" val="2192855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E93D2214-7F6B-438D-8C68-ED1903437BF5}" type="datetimeFigureOut">
              <a:rPr lang="en-CA" smtClean="0"/>
              <a:t>2024-12-16</a:t>
            </a:fld>
            <a:endParaRPr lang="en-CA"/>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8F3CD5B7-EDE9-45C9-AD00-235801594F8F}" type="slidenum">
              <a:rPr lang="en-CA" smtClean="0"/>
              <a:t>‹#›</a:t>
            </a:fld>
            <a:endParaRPr lang="en-CA"/>
          </a:p>
        </p:txBody>
      </p:sp>
    </p:spTree>
    <p:extLst>
      <p:ext uri="{BB962C8B-B14F-4D97-AF65-F5344CB8AC3E}">
        <p14:creationId xmlns:p14="http://schemas.microsoft.com/office/powerpoint/2010/main" val="16730740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 Id="rId5" Type="http://schemas.openxmlformats.org/officeDocument/2006/relationships/image" Target="../media/image12.png"/><Relationship Id="rId4" Type="http://schemas.openxmlformats.org/officeDocument/2006/relationships/image" Target="../media/image11.png"/></Relationships>
</file>

<file path=ppt/slides/_rels/slide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7.xml"/><Relationship Id="rId5" Type="http://schemas.openxmlformats.org/officeDocument/2006/relationships/image" Target="../media/image16.png"/><Relationship Id="rId4" Type="http://schemas.openxmlformats.org/officeDocument/2006/relationships/image" Target="../media/image15.png"/></Relationships>
</file>

<file path=ppt/slides/_rels/slide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7.xml"/><Relationship Id="rId5" Type="http://schemas.openxmlformats.org/officeDocument/2006/relationships/image" Target="../media/image20.png"/><Relationship Id="rId4" Type="http://schemas.openxmlformats.org/officeDocument/2006/relationships/image" Target="../media/image19.png"/></Relationships>
</file>

<file path=ppt/slides/_rels/slide6.xml.rels><?xml version="1.0" encoding="UTF-8" standalone="yes"?>
<Relationships xmlns="http://schemas.openxmlformats.org/package/2006/relationships"><Relationship Id="rId8" Type="http://schemas.openxmlformats.org/officeDocument/2006/relationships/image" Target="../media/image27.png"/><Relationship Id="rId3" Type="http://schemas.openxmlformats.org/officeDocument/2006/relationships/image" Target="../media/image22.png"/><Relationship Id="rId7" Type="http://schemas.openxmlformats.org/officeDocument/2006/relationships/image" Target="../media/image26.png"/><Relationship Id="rId2" Type="http://schemas.openxmlformats.org/officeDocument/2006/relationships/image" Target="../media/image21.png"/><Relationship Id="rId1" Type="http://schemas.openxmlformats.org/officeDocument/2006/relationships/slideLayout" Target="../slideLayouts/slideLayout7.xml"/><Relationship Id="rId6" Type="http://schemas.openxmlformats.org/officeDocument/2006/relationships/image" Target="../media/image25.png"/><Relationship Id="rId11" Type="http://schemas.openxmlformats.org/officeDocument/2006/relationships/image" Target="../media/image30.png"/><Relationship Id="rId5" Type="http://schemas.openxmlformats.org/officeDocument/2006/relationships/image" Target="../media/image24.png"/><Relationship Id="rId10" Type="http://schemas.openxmlformats.org/officeDocument/2006/relationships/image" Target="../media/image29.png"/><Relationship Id="rId4" Type="http://schemas.openxmlformats.org/officeDocument/2006/relationships/image" Target="../media/image23.png"/><Relationship Id="rId9" Type="http://schemas.openxmlformats.org/officeDocument/2006/relationships/image" Target="../media/image28.png"/></Relationships>
</file>

<file path=ppt/slides/_rels/slide7.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png"/><Relationship Id="rId1" Type="http://schemas.openxmlformats.org/officeDocument/2006/relationships/slideLayout" Target="../slideLayouts/slideLayout7.xml"/><Relationship Id="rId6" Type="http://schemas.openxmlformats.org/officeDocument/2006/relationships/image" Target="../media/image35.png"/><Relationship Id="rId5" Type="http://schemas.openxmlformats.org/officeDocument/2006/relationships/image" Target="../media/image34.png"/><Relationship Id="rId4" Type="http://schemas.openxmlformats.org/officeDocument/2006/relationships/image" Target="../media/image3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CB268EA0-EB8D-44E2-8507-2E9DECEF0A17}"/>
              </a:ext>
            </a:extLst>
          </p:cNvPr>
          <p:cNvPicPr>
            <a:picLocks noChangeAspect="1"/>
          </p:cNvPicPr>
          <p:nvPr/>
        </p:nvPicPr>
        <p:blipFill>
          <a:blip r:embed="rId2"/>
          <a:stretch>
            <a:fillRect/>
          </a:stretch>
        </p:blipFill>
        <p:spPr>
          <a:xfrm>
            <a:off x="83127" y="992640"/>
            <a:ext cx="3259139" cy="2880000"/>
          </a:xfrm>
          <a:prstGeom prst="rect">
            <a:avLst/>
          </a:prstGeom>
        </p:spPr>
      </p:pic>
      <p:pic>
        <p:nvPicPr>
          <p:cNvPr id="16" name="Picture 15">
            <a:extLst>
              <a:ext uri="{FF2B5EF4-FFF2-40B4-BE49-F238E27FC236}">
                <a16:creationId xmlns:a16="http://schemas.microsoft.com/office/drawing/2014/main" id="{E27E5B62-A173-47EF-9686-5A197402B187}"/>
              </a:ext>
            </a:extLst>
          </p:cNvPr>
          <p:cNvPicPr>
            <a:picLocks noChangeAspect="1"/>
          </p:cNvPicPr>
          <p:nvPr/>
        </p:nvPicPr>
        <p:blipFill>
          <a:blip r:embed="rId3"/>
          <a:stretch>
            <a:fillRect/>
          </a:stretch>
        </p:blipFill>
        <p:spPr>
          <a:xfrm>
            <a:off x="3342266" y="992640"/>
            <a:ext cx="3259139" cy="2880000"/>
          </a:xfrm>
          <a:prstGeom prst="rect">
            <a:avLst/>
          </a:prstGeom>
        </p:spPr>
      </p:pic>
      <p:sp>
        <p:nvSpPr>
          <p:cNvPr id="19" name="Rectangle 18">
            <a:extLst>
              <a:ext uri="{FF2B5EF4-FFF2-40B4-BE49-F238E27FC236}">
                <a16:creationId xmlns:a16="http://schemas.microsoft.com/office/drawing/2014/main" id="{4AD826FC-6567-4898-A512-C3290D929DA9}"/>
              </a:ext>
            </a:extLst>
          </p:cNvPr>
          <p:cNvSpPr/>
          <p:nvPr/>
        </p:nvSpPr>
        <p:spPr>
          <a:xfrm>
            <a:off x="0" y="7420890"/>
            <a:ext cx="6858000" cy="79564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CA" sz="1200" b="1" dirty="0">
                <a:solidFill>
                  <a:schemeClr val="tx1"/>
                </a:solidFill>
              </a:rPr>
              <a:t>Supplemental Figure 1. Glucose urinalysis stability for four conditions: A) </a:t>
            </a:r>
            <a:r>
              <a:rPr lang="en-CA" sz="1200" dirty="0">
                <a:solidFill>
                  <a:schemeClr val="tx1"/>
                </a:solidFill>
              </a:rPr>
              <a:t>no preservative at room temperature, </a:t>
            </a:r>
            <a:r>
              <a:rPr lang="en-CA" sz="1200" b="1" dirty="0">
                <a:solidFill>
                  <a:schemeClr val="tx1"/>
                </a:solidFill>
              </a:rPr>
              <a:t>B) </a:t>
            </a:r>
            <a:r>
              <a:rPr lang="en-CA" sz="1200" dirty="0">
                <a:solidFill>
                  <a:schemeClr val="tx1"/>
                </a:solidFill>
              </a:rPr>
              <a:t>preservative tube at room temperature, </a:t>
            </a:r>
            <a:r>
              <a:rPr lang="en-CA" sz="1200" b="1" dirty="0">
                <a:solidFill>
                  <a:schemeClr val="tx1"/>
                </a:solidFill>
              </a:rPr>
              <a:t>C) </a:t>
            </a:r>
            <a:r>
              <a:rPr lang="en-CA" sz="1200" dirty="0">
                <a:solidFill>
                  <a:schemeClr val="tx1"/>
                </a:solidFill>
              </a:rPr>
              <a:t>no preservative tube at 2-8°C, </a:t>
            </a:r>
            <a:r>
              <a:rPr lang="en-CA" sz="1200" b="1" dirty="0">
                <a:solidFill>
                  <a:schemeClr val="tx1"/>
                </a:solidFill>
              </a:rPr>
              <a:t>D) </a:t>
            </a:r>
            <a:r>
              <a:rPr lang="en-CA" sz="1200" dirty="0">
                <a:solidFill>
                  <a:schemeClr val="tx1"/>
                </a:solidFill>
              </a:rPr>
              <a:t>preservative tube at 2-8°C. Spacing of points within a qualitative result block was randomized.</a:t>
            </a:r>
          </a:p>
        </p:txBody>
      </p:sp>
      <p:pic>
        <p:nvPicPr>
          <p:cNvPr id="20" name="Picture 19">
            <a:extLst>
              <a:ext uri="{FF2B5EF4-FFF2-40B4-BE49-F238E27FC236}">
                <a16:creationId xmlns:a16="http://schemas.microsoft.com/office/drawing/2014/main" id="{A56AA0CE-CB28-436E-90AE-6B77C82756D2}"/>
              </a:ext>
            </a:extLst>
          </p:cNvPr>
          <p:cNvPicPr>
            <a:picLocks noChangeAspect="1"/>
          </p:cNvPicPr>
          <p:nvPr/>
        </p:nvPicPr>
        <p:blipFill>
          <a:blip r:embed="rId4"/>
          <a:stretch>
            <a:fillRect/>
          </a:stretch>
        </p:blipFill>
        <p:spPr>
          <a:xfrm>
            <a:off x="83127" y="3872640"/>
            <a:ext cx="3259139" cy="2880000"/>
          </a:xfrm>
          <a:prstGeom prst="rect">
            <a:avLst/>
          </a:prstGeom>
        </p:spPr>
      </p:pic>
      <p:pic>
        <p:nvPicPr>
          <p:cNvPr id="21" name="Picture 20">
            <a:extLst>
              <a:ext uri="{FF2B5EF4-FFF2-40B4-BE49-F238E27FC236}">
                <a16:creationId xmlns:a16="http://schemas.microsoft.com/office/drawing/2014/main" id="{5C8860AC-B24A-48BE-9B2A-6F99F98BABCB}"/>
              </a:ext>
            </a:extLst>
          </p:cNvPr>
          <p:cNvPicPr>
            <a:picLocks noChangeAspect="1"/>
          </p:cNvPicPr>
          <p:nvPr/>
        </p:nvPicPr>
        <p:blipFill>
          <a:blip r:embed="rId5"/>
          <a:stretch>
            <a:fillRect/>
          </a:stretch>
        </p:blipFill>
        <p:spPr>
          <a:xfrm>
            <a:off x="3342266" y="3872640"/>
            <a:ext cx="3259139" cy="2880000"/>
          </a:xfrm>
          <a:prstGeom prst="rect">
            <a:avLst/>
          </a:prstGeom>
        </p:spPr>
      </p:pic>
      <p:graphicFrame>
        <p:nvGraphicFramePr>
          <p:cNvPr id="22" name="Table 21">
            <a:extLst>
              <a:ext uri="{FF2B5EF4-FFF2-40B4-BE49-F238E27FC236}">
                <a16:creationId xmlns:a16="http://schemas.microsoft.com/office/drawing/2014/main" id="{8DD55626-53B2-4EDE-BBD0-423DA906D83B}"/>
              </a:ext>
            </a:extLst>
          </p:cNvPr>
          <p:cNvGraphicFramePr>
            <a:graphicFrameLocks noGrp="1"/>
          </p:cNvGraphicFramePr>
          <p:nvPr>
            <p:extLst>
              <p:ext uri="{D42A27DB-BD31-4B8C-83A1-F6EECF244321}">
                <p14:modId xmlns:p14="http://schemas.microsoft.com/office/powerpoint/2010/main" val="2576925142"/>
              </p:ext>
            </p:extLst>
          </p:nvPr>
        </p:nvGraphicFramePr>
        <p:xfrm>
          <a:off x="83127" y="1020922"/>
          <a:ext cx="6518278" cy="5760066"/>
        </p:xfrm>
        <a:graphic>
          <a:graphicData uri="http://schemas.openxmlformats.org/drawingml/2006/table">
            <a:tbl>
              <a:tblPr firstRow="1" bandRow="1">
                <a:tableStyleId>{5C22544A-7EE6-4342-B048-85BDC9FD1C3A}</a:tableStyleId>
              </a:tblPr>
              <a:tblGrid>
                <a:gridCol w="3289465">
                  <a:extLst>
                    <a:ext uri="{9D8B030D-6E8A-4147-A177-3AD203B41FA5}">
                      <a16:colId xmlns:a16="http://schemas.microsoft.com/office/drawing/2014/main" val="250324889"/>
                    </a:ext>
                  </a:extLst>
                </a:gridCol>
                <a:gridCol w="3228813">
                  <a:extLst>
                    <a:ext uri="{9D8B030D-6E8A-4147-A177-3AD203B41FA5}">
                      <a16:colId xmlns:a16="http://schemas.microsoft.com/office/drawing/2014/main" val="3858771224"/>
                    </a:ext>
                  </a:extLst>
                </a:gridCol>
              </a:tblGrid>
              <a:tr h="2755431">
                <a:tc>
                  <a:txBody>
                    <a:bodyPr/>
                    <a:lstStyle/>
                    <a:p>
                      <a:r>
                        <a:rPr lang="en-US" b="1" dirty="0">
                          <a:solidFill>
                            <a:schemeClr val="tx1"/>
                          </a:solidFill>
                        </a:rPr>
                        <a:t>A.</a:t>
                      </a:r>
                      <a:endParaRPr lang="en-CA" b="1"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r>
                        <a:rPr lang="en-US" b="1" dirty="0">
                          <a:solidFill>
                            <a:schemeClr val="tx1"/>
                          </a:solidFill>
                        </a:rPr>
                        <a:t>B.</a:t>
                      </a:r>
                      <a:endParaRPr lang="en-CA" b="1"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533471611"/>
                  </a:ext>
                </a:extLst>
              </a:tr>
              <a:tr h="3004635">
                <a:tc>
                  <a:txBody>
                    <a:bodyPr/>
                    <a:lstStyle/>
                    <a:p>
                      <a:r>
                        <a:rPr lang="en-US" b="1" dirty="0">
                          <a:solidFill>
                            <a:schemeClr val="tx1"/>
                          </a:solidFill>
                        </a:rPr>
                        <a:t>C.</a:t>
                      </a:r>
                      <a:endParaRPr lang="en-CA" b="1"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r>
                        <a:rPr lang="en-US" b="1" dirty="0">
                          <a:solidFill>
                            <a:schemeClr val="tx1"/>
                          </a:solidFill>
                        </a:rPr>
                        <a:t>D.</a:t>
                      </a:r>
                      <a:endParaRPr lang="en-CA" b="1"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700452080"/>
                  </a:ext>
                </a:extLst>
              </a:tr>
            </a:tbl>
          </a:graphicData>
        </a:graphic>
      </p:graphicFrame>
    </p:spTree>
    <p:extLst>
      <p:ext uri="{BB962C8B-B14F-4D97-AF65-F5344CB8AC3E}">
        <p14:creationId xmlns:p14="http://schemas.microsoft.com/office/powerpoint/2010/main" val="13743135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E1D2FC8-0D54-48C4-81A0-9C7F9702AD21}"/>
              </a:ext>
            </a:extLst>
          </p:cNvPr>
          <p:cNvSpPr/>
          <p:nvPr/>
        </p:nvSpPr>
        <p:spPr>
          <a:xfrm>
            <a:off x="0" y="7264136"/>
            <a:ext cx="6858000" cy="79564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CA" sz="1200" b="1" dirty="0">
                <a:solidFill>
                  <a:schemeClr val="tx1"/>
                </a:solidFill>
              </a:rPr>
              <a:t>Supplemental Figure 2. Protein urinalysis stability for four conditions: A) </a:t>
            </a:r>
            <a:r>
              <a:rPr lang="en-CA" sz="1200" dirty="0">
                <a:solidFill>
                  <a:schemeClr val="tx1"/>
                </a:solidFill>
              </a:rPr>
              <a:t>no preservative at room temperature, </a:t>
            </a:r>
            <a:r>
              <a:rPr lang="en-CA" sz="1200" b="1" dirty="0">
                <a:solidFill>
                  <a:schemeClr val="tx1"/>
                </a:solidFill>
              </a:rPr>
              <a:t>B) </a:t>
            </a:r>
            <a:r>
              <a:rPr lang="en-CA" sz="1200" dirty="0">
                <a:solidFill>
                  <a:schemeClr val="tx1"/>
                </a:solidFill>
              </a:rPr>
              <a:t>preservative tube at room temperature, </a:t>
            </a:r>
            <a:r>
              <a:rPr lang="en-CA" sz="1200" b="1" dirty="0">
                <a:solidFill>
                  <a:schemeClr val="tx1"/>
                </a:solidFill>
              </a:rPr>
              <a:t>C) </a:t>
            </a:r>
            <a:r>
              <a:rPr lang="en-CA" sz="1200" dirty="0">
                <a:solidFill>
                  <a:schemeClr val="tx1"/>
                </a:solidFill>
              </a:rPr>
              <a:t>no preservative tube at 2-8°C, </a:t>
            </a:r>
            <a:r>
              <a:rPr lang="en-CA" sz="1200" b="1" dirty="0">
                <a:solidFill>
                  <a:schemeClr val="tx1"/>
                </a:solidFill>
              </a:rPr>
              <a:t>D) </a:t>
            </a:r>
            <a:r>
              <a:rPr lang="en-CA" sz="1200" dirty="0">
                <a:solidFill>
                  <a:schemeClr val="tx1"/>
                </a:solidFill>
              </a:rPr>
              <a:t>preservative tube at 2-8°C. Spacing of points within a qualitative result block was randomized.</a:t>
            </a:r>
          </a:p>
        </p:txBody>
      </p:sp>
      <p:pic>
        <p:nvPicPr>
          <p:cNvPr id="10" name="Picture 9">
            <a:extLst>
              <a:ext uri="{FF2B5EF4-FFF2-40B4-BE49-F238E27FC236}">
                <a16:creationId xmlns:a16="http://schemas.microsoft.com/office/drawing/2014/main" id="{E765BAE1-EE44-4271-9F9D-228AF3BCD17D}"/>
              </a:ext>
            </a:extLst>
          </p:cNvPr>
          <p:cNvPicPr>
            <a:picLocks noChangeAspect="1"/>
          </p:cNvPicPr>
          <p:nvPr/>
        </p:nvPicPr>
        <p:blipFill>
          <a:blip r:embed="rId2"/>
          <a:stretch>
            <a:fillRect/>
          </a:stretch>
        </p:blipFill>
        <p:spPr>
          <a:xfrm>
            <a:off x="0" y="1060619"/>
            <a:ext cx="3247660" cy="2880000"/>
          </a:xfrm>
          <a:prstGeom prst="rect">
            <a:avLst/>
          </a:prstGeom>
        </p:spPr>
      </p:pic>
      <p:pic>
        <p:nvPicPr>
          <p:cNvPr id="11" name="Picture 10">
            <a:extLst>
              <a:ext uri="{FF2B5EF4-FFF2-40B4-BE49-F238E27FC236}">
                <a16:creationId xmlns:a16="http://schemas.microsoft.com/office/drawing/2014/main" id="{DF25655A-1304-42BE-88F9-9CB346AEBE8F}"/>
              </a:ext>
            </a:extLst>
          </p:cNvPr>
          <p:cNvPicPr>
            <a:picLocks noChangeAspect="1"/>
          </p:cNvPicPr>
          <p:nvPr/>
        </p:nvPicPr>
        <p:blipFill>
          <a:blip r:embed="rId3"/>
          <a:stretch>
            <a:fillRect/>
          </a:stretch>
        </p:blipFill>
        <p:spPr>
          <a:xfrm>
            <a:off x="3247660" y="1060619"/>
            <a:ext cx="3247660" cy="2880000"/>
          </a:xfrm>
          <a:prstGeom prst="rect">
            <a:avLst/>
          </a:prstGeom>
        </p:spPr>
      </p:pic>
      <p:pic>
        <p:nvPicPr>
          <p:cNvPr id="12" name="Picture 11">
            <a:extLst>
              <a:ext uri="{FF2B5EF4-FFF2-40B4-BE49-F238E27FC236}">
                <a16:creationId xmlns:a16="http://schemas.microsoft.com/office/drawing/2014/main" id="{41220D36-2AE5-4458-9AD8-202D0B8A0021}"/>
              </a:ext>
            </a:extLst>
          </p:cNvPr>
          <p:cNvPicPr>
            <a:picLocks noChangeAspect="1"/>
          </p:cNvPicPr>
          <p:nvPr/>
        </p:nvPicPr>
        <p:blipFill>
          <a:blip r:embed="rId4"/>
          <a:stretch>
            <a:fillRect/>
          </a:stretch>
        </p:blipFill>
        <p:spPr>
          <a:xfrm>
            <a:off x="0" y="4006257"/>
            <a:ext cx="3247660" cy="2880000"/>
          </a:xfrm>
          <a:prstGeom prst="rect">
            <a:avLst/>
          </a:prstGeom>
        </p:spPr>
      </p:pic>
      <p:pic>
        <p:nvPicPr>
          <p:cNvPr id="13" name="Picture 12">
            <a:extLst>
              <a:ext uri="{FF2B5EF4-FFF2-40B4-BE49-F238E27FC236}">
                <a16:creationId xmlns:a16="http://schemas.microsoft.com/office/drawing/2014/main" id="{F76A3EB2-14A5-4729-9590-33295787726B}"/>
              </a:ext>
            </a:extLst>
          </p:cNvPr>
          <p:cNvPicPr>
            <a:picLocks noChangeAspect="1"/>
          </p:cNvPicPr>
          <p:nvPr/>
        </p:nvPicPr>
        <p:blipFill>
          <a:blip r:embed="rId5"/>
          <a:stretch>
            <a:fillRect/>
          </a:stretch>
        </p:blipFill>
        <p:spPr>
          <a:xfrm>
            <a:off x="3247660" y="4006257"/>
            <a:ext cx="3247660" cy="2880000"/>
          </a:xfrm>
          <a:prstGeom prst="rect">
            <a:avLst/>
          </a:prstGeom>
        </p:spPr>
      </p:pic>
    </p:spTree>
    <p:extLst>
      <p:ext uri="{BB962C8B-B14F-4D97-AF65-F5344CB8AC3E}">
        <p14:creationId xmlns:p14="http://schemas.microsoft.com/office/powerpoint/2010/main" val="2339586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DEB4934-0C15-4D6E-A2A3-860019EB5D03}"/>
              </a:ext>
            </a:extLst>
          </p:cNvPr>
          <p:cNvPicPr>
            <a:picLocks noChangeAspect="1"/>
          </p:cNvPicPr>
          <p:nvPr/>
        </p:nvPicPr>
        <p:blipFill>
          <a:blip r:embed="rId2"/>
          <a:stretch>
            <a:fillRect/>
          </a:stretch>
        </p:blipFill>
        <p:spPr>
          <a:xfrm>
            <a:off x="3312746" y="1032797"/>
            <a:ext cx="3312746" cy="2880000"/>
          </a:xfrm>
          <a:prstGeom prst="rect">
            <a:avLst/>
          </a:prstGeom>
        </p:spPr>
      </p:pic>
      <p:pic>
        <p:nvPicPr>
          <p:cNvPr id="5" name="Picture 4">
            <a:extLst>
              <a:ext uri="{FF2B5EF4-FFF2-40B4-BE49-F238E27FC236}">
                <a16:creationId xmlns:a16="http://schemas.microsoft.com/office/drawing/2014/main" id="{C3EA1071-7E77-4983-B8F8-A270598D6A82}"/>
              </a:ext>
            </a:extLst>
          </p:cNvPr>
          <p:cNvPicPr>
            <a:picLocks noChangeAspect="1"/>
          </p:cNvPicPr>
          <p:nvPr/>
        </p:nvPicPr>
        <p:blipFill>
          <a:blip r:embed="rId3"/>
          <a:stretch>
            <a:fillRect/>
          </a:stretch>
        </p:blipFill>
        <p:spPr>
          <a:xfrm>
            <a:off x="0" y="1032797"/>
            <a:ext cx="3312746" cy="2880000"/>
          </a:xfrm>
          <a:prstGeom prst="rect">
            <a:avLst/>
          </a:prstGeom>
        </p:spPr>
      </p:pic>
      <p:pic>
        <p:nvPicPr>
          <p:cNvPr id="6" name="Picture 5">
            <a:extLst>
              <a:ext uri="{FF2B5EF4-FFF2-40B4-BE49-F238E27FC236}">
                <a16:creationId xmlns:a16="http://schemas.microsoft.com/office/drawing/2014/main" id="{3B7CAD80-1B29-476F-8815-5CE3312C67E0}"/>
              </a:ext>
            </a:extLst>
          </p:cNvPr>
          <p:cNvPicPr>
            <a:picLocks noChangeAspect="1"/>
          </p:cNvPicPr>
          <p:nvPr/>
        </p:nvPicPr>
        <p:blipFill>
          <a:blip r:embed="rId4"/>
          <a:stretch>
            <a:fillRect/>
          </a:stretch>
        </p:blipFill>
        <p:spPr>
          <a:xfrm>
            <a:off x="0" y="3912797"/>
            <a:ext cx="3312746" cy="2880000"/>
          </a:xfrm>
          <a:prstGeom prst="rect">
            <a:avLst/>
          </a:prstGeom>
        </p:spPr>
      </p:pic>
      <p:pic>
        <p:nvPicPr>
          <p:cNvPr id="7" name="Picture 6">
            <a:extLst>
              <a:ext uri="{FF2B5EF4-FFF2-40B4-BE49-F238E27FC236}">
                <a16:creationId xmlns:a16="http://schemas.microsoft.com/office/drawing/2014/main" id="{5AA0B721-9214-4A05-BEE5-DE5DD677C382}"/>
              </a:ext>
            </a:extLst>
          </p:cNvPr>
          <p:cNvPicPr>
            <a:picLocks noChangeAspect="1"/>
          </p:cNvPicPr>
          <p:nvPr/>
        </p:nvPicPr>
        <p:blipFill>
          <a:blip r:embed="rId5"/>
          <a:stretch>
            <a:fillRect/>
          </a:stretch>
        </p:blipFill>
        <p:spPr>
          <a:xfrm>
            <a:off x="3312746" y="3912797"/>
            <a:ext cx="3312746" cy="2880000"/>
          </a:xfrm>
          <a:prstGeom prst="rect">
            <a:avLst/>
          </a:prstGeom>
        </p:spPr>
      </p:pic>
      <p:sp>
        <p:nvSpPr>
          <p:cNvPr id="8" name="Rectangle 7">
            <a:extLst>
              <a:ext uri="{FF2B5EF4-FFF2-40B4-BE49-F238E27FC236}">
                <a16:creationId xmlns:a16="http://schemas.microsoft.com/office/drawing/2014/main" id="{4E1D2FC8-0D54-48C4-81A0-9C7F9702AD21}"/>
              </a:ext>
            </a:extLst>
          </p:cNvPr>
          <p:cNvSpPr/>
          <p:nvPr/>
        </p:nvSpPr>
        <p:spPr>
          <a:xfrm>
            <a:off x="0" y="7086927"/>
            <a:ext cx="6858000" cy="79564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CA" sz="1200" b="1" dirty="0">
                <a:solidFill>
                  <a:schemeClr val="tx1"/>
                </a:solidFill>
              </a:rPr>
              <a:t>Supplemental Figure 3. Blood urinalysis stability for four conditions: A) </a:t>
            </a:r>
            <a:r>
              <a:rPr lang="en-CA" sz="1200" dirty="0">
                <a:solidFill>
                  <a:schemeClr val="tx1"/>
                </a:solidFill>
              </a:rPr>
              <a:t>no preservative at room temperature, </a:t>
            </a:r>
            <a:r>
              <a:rPr lang="en-CA" sz="1200" b="1" dirty="0">
                <a:solidFill>
                  <a:schemeClr val="tx1"/>
                </a:solidFill>
              </a:rPr>
              <a:t>B) </a:t>
            </a:r>
            <a:r>
              <a:rPr lang="en-CA" sz="1200" dirty="0">
                <a:solidFill>
                  <a:schemeClr val="tx1"/>
                </a:solidFill>
              </a:rPr>
              <a:t>preservative tube at room temperature, </a:t>
            </a:r>
            <a:r>
              <a:rPr lang="en-CA" sz="1200" b="1" dirty="0">
                <a:solidFill>
                  <a:schemeClr val="tx1"/>
                </a:solidFill>
              </a:rPr>
              <a:t>C) </a:t>
            </a:r>
            <a:r>
              <a:rPr lang="en-CA" sz="1200" dirty="0">
                <a:solidFill>
                  <a:schemeClr val="tx1"/>
                </a:solidFill>
              </a:rPr>
              <a:t>no preservative tube at 2-8°C, </a:t>
            </a:r>
            <a:r>
              <a:rPr lang="en-CA" sz="1200" b="1" dirty="0">
                <a:solidFill>
                  <a:schemeClr val="tx1"/>
                </a:solidFill>
              </a:rPr>
              <a:t>D) </a:t>
            </a:r>
            <a:r>
              <a:rPr lang="en-CA" sz="1200" dirty="0">
                <a:solidFill>
                  <a:schemeClr val="tx1"/>
                </a:solidFill>
              </a:rPr>
              <a:t>preservative tube at 2-8°C. Spacing of points within a qualitative result block was randomized.</a:t>
            </a:r>
          </a:p>
        </p:txBody>
      </p:sp>
      <p:graphicFrame>
        <p:nvGraphicFramePr>
          <p:cNvPr id="9" name="Table 8">
            <a:extLst>
              <a:ext uri="{FF2B5EF4-FFF2-40B4-BE49-F238E27FC236}">
                <a16:creationId xmlns:a16="http://schemas.microsoft.com/office/drawing/2014/main" id="{880A8876-CFC3-4D14-8DD3-64D52FE8D6A5}"/>
              </a:ext>
            </a:extLst>
          </p:cNvPr>
          <p:cNvGraphicFramePr>
            <a:graphicFrameLocks noGrp="1"/>
          </p:cNvGraphicFramePr>
          <p:nvPr>
            <p:extLst>
              <p:ext uri="{D42A27DB-BD31-4B8C-83A1-F6EECF244321}">
                <p14:modId xmlns:p14="http://schemas.microsoft.com/office/powerpoint/2010/main" val="1792170886"/>
              </p:ext>
            </p:extLst>
          </p:nvPr>
        </p:nvGraphicFramePr>
        <p:xfrm>
          <a:off x="83127" y="1020922"/>
          <a:ext cx="6518278" cy="5760066"/>
        </p:xfrm>
        <a:graphic>
          <a:graphicData uri="http://schemas.openxmlformats.org/drawingml/2006/table">
            <a:tbl>
              <a:tblPr firstRow="1" bandRow="1">
                <a:tableStyleId>{5C22544A-7EE6-4342-B048-85BDC9FD1C3A}</a:tableStyleId>
              </a:tblPr>
              <a:tblGrid>
                <a:gridCol w="3289465">
                  <a:extLst>
                    <a:ext uri="{9D8B030D-6E8A-4147-A177-3AD203B41FA5}">
                      <a16:colId xmlns:a16="http://schemas.microsoft.com/office/drawing/2014/main" val="250324889"/>
                    </a:ext>
                  </a:extLst>
                </a:gridCol>
                <a:gridCol w="3228813">
                  <a:extLst>
                    <a:ext uri="{9D8B030D-6E8A-4147-A177-3AD203B41FA5}">
                      <a16:colId xmlns:a16="http://schemas.microsoft.com/office/drawing/2014/main" val="3858771224"/>
                    </a:ext>
                  </a:extLst>
                </a:gridCol>
              </a:tblGrid>
              <a:tr h="2755431">
                <a:tc>
                  <a:txBody>
                    <a:bodyPr/>
                    <a:lstStyle/>
                    <a:p>
                      <a:r>
                        <a:rPr lang="en-US" b="1" dirty="0">
                          <a:solidFill>
                            <a:schemeClr val="tx1"/>
                          </a:solidFill>
                        </a:rPr>
                        <a:t>A.</a:t>
                      </a:r>
                      <a:endParaRPr lang="en-CA" b="1"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r>
                        <a:rPr lang="en-US" b="1" dirty="0">
                          <a:solidFill>
                            <a:schemeClr val="tx1"/>
                          </a:solidFill>
                        </a:rPr>
                        <a:t>B.</a:t>
                      </a:r>
                      <a:endParaRPr lang="en-CA" b="1"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533471611"/>
                  </a:ext>
                </a:extLst>
              </a:tr>
              <a:tr h="3004635">
                <a:tc>
                  <a:txBody>
                    <a:bodyPr/>
                    <a:lstStyle/>
                    <a:p>
                      <a:r>
                        <a:rPr lang="en-US" b="1" dirty="0">
                          <a:solidFill>
                            <a:schemeClr val="tx1"/>
                          </a:solidFill>
                        </a:rPr>
                        <a:t>C.</a:t>
                      </a:r>
                      <a:endParaRPr lang="en-CA" b="1"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r>
                        <a:rPr lang="en-US" b="1" dirty="0">
                          <a:solidFill>
                            <a:schemeClr val="tx1"/>
                          </a:solidFill>
                        </a:rPr>
                        <a:t>D.</a:t>
                      </a:r>
                      <a:endParaRPr lang="en-CA" b="1"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700452080"/>
                  </a:ext>
                </a:extLst>
              </a:tr>
            </a:tbl>
          </a:graphicData>
        </a:graphic>
      </p:graphicFrame>
    </p:spTree>
    <p:extLst>
      <p:ext uri="{BB962C8B-B14F-4D97-AF65-F5344CB8AC3E}">
        <p14:creationId xmlns:p14="http://schemas.microsoft.com/office/powerpoint/2010/main" val="3575621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C416E66-7022-4ECA-A23C-B9DFAA470A26}"/>
              </a:ext>
            </a:extLst>
          </p:cNvPr>
          <p:cNvPicPr>
            <a:picLocks noChangeAspect="1"/>
          </p:cNvPicPr>
          <p:nvPr/>
        </p:nvPicPr>
        <p:blipFill>
          <a:blip r:embed="rId2"/>
          <a:stretch>
            <a:fillRect/>
          </a:stretch>
        </p:blipFill>
        <p:spPr>
          <a:xfrm>
            <a:off x="0" y="1020922"/>
            <a:ext cx="3259139" cy="2880000"/>
          </a:xfrm>
          <a:prstGeom prst="rect">
            <a:avLst/>
          </a:prstGeom>
        </p:spPr>
      </p:pic>
      <p:pic>
        <p:nvPicPr>
          <p:cNvPr id="3" name="Picture 2">
            <a:extLst>
              <a:ext uri="{FF2B5EF4-FFF2-40B4-BE49-F238E27FC236}">
                <a16:creationId xmlns:a16="http://schemas.microsoft.com/office/drawing/2014/main" id="{9A3AC2E0-3141-47ED-8F2F-B1E1A21F0FB4}"/>
              </a:ext>
            </a:extLst>
          </p:cNvPr>
          <p:cNvPicPr>
            <a:picLocks noChangeAspect="1"/>
          </p:cNvPicPr>
          <p:nvPr/>
        </p:nvPicPr>
        <p:blipFill>
          <a:blip r:embed="rId3"/>
          <a:stretch>
            <a:fillRect/>
          </a:stretch>
        </p:blipFill>
        <p:spPr>
          <a:xfrm>
            <a:off x="3259139" y="1020922"/>
            <a:ext cx="3259139" cy="2880000"/>
          </a:xfrm>
          <a:prstGeom prst="rect">
            <a:avLst/>
          </a:prstGeom>
        </p:spPr>
      </p:pic>
      <p:pic>
        <p:nvPicPr>
          <p:cNvPr id="4" name="Picture 3">
            <a:extLst>
              <a:ext uri="{FF2B5EF4-FFF2-40B4-BE49-F238E27FC236}">
                <a16:creationId xmlns:a16="http://schemas.microsoft.com/office/drawing/2014/main" id="{EF28C199-9F02-4445-B2DC-404F129068DA}"/>
              </a:ext>
            </a:extLst>
          </p:cNvPr>
          <p:cNvPicPr>
            <a:picLocks noChangeAspect="1"/>
          </p:cNvPicPr>
          <p:nvPr/>
        </p:nvPicPr>
        <p:blipFill>
          <a:blip r:embed="rId4"/>
          <a:stretch>
            <a:fillRect/>
          </a:stretch>
        </p:blipFill>
        <p:spPr>
          <a:xfrm>
            <a:off x="0" y="3900922"/>
            <a:ext cx="3259139" cy="2880000"/>
          </a:xfrm>
          <a:prstGeom prst="rect">
            <a:avLst/>
          </a:prstGeom>
        </p:spPr>
      </p:pic>
      <p:pic>
        <p:nvPicPr>
          <p:cNvPr id="5" name="Picture 4">
            <a:extLst>
              <a:ext uri="{FF2B5EF4-FFF2-40B4-BE49-F238E27FC236}">
                <a16:creationId xmlns:a16="http://schemas.microsoft.com/office/drawing/2014/main" id="{D45F3FA4-AC84-4F83-B2C2-178BAA46FA5A}"/>
              </a:ext>
            </a:extLst>
          </p:cNvPr>
          <p:cNvPicPr>
            <a:picLocks noChangeAspect="1"/>
          </p:cNvPicPr>
          <p:nvPr/>
        </p:nvPicPr>
        <p:blipFill>
          <a:blip r:embed="rId5"/>
          <a:stretch>
            <a:fillRect/>
          </a:stretch>
        </p:blipFill>
        <p:spPr>
          <a:xfrm>
            <a:off x="3259138" y="3900922"/>
            <a:ext cx="3259139" cy="2880000"/>
          </a:xfrm>
          <a:prstGeom prst="rect">
            <a:avLst/>
          </a:prstGeom>
        </p:spPr>
      </p:pic>
      <p:sp>
        <p:nvSpPr>
          <p:cNvPr id="6" name="Rectangle 5">
            <a:extLst>
              <a:ext uri="{FF2B5EF4-FFF2-40B4-BE49-F238E27FC236}">
                <a16:creationId xmlns:a16="http://schemas.microsoft.com/office/drawing/2014/main" id="{2A789B52-3464-433C-A9F2-8720E6E28B34}"/>
              </a:ext>
            </a:extLst>
          </p:cNvPr>
          <p:cNvSpPr/>
          <p:nvPr/>
        </p:nvSpPr>
        <p:spPr>
          <a:xfrm>
            <a:off x="0" y="7198822"/>
            <a:ext cx="6858000" cy="79564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CA" sz="1200" b="1" dirty="0">
                <a:solidFill>
                  <a:schemeClr val="tx1"/>
                </a:solidFill>
              </a:rPr>
              <a:t>Supplemental Figure 4. Leukocytes urinalysis stability for four conditions: A) </a:t>
            </a:r>
            <a:r>
              <a:rPr lang="en-CA" sz="1200" dirty="0">
                <a:solidFill>
                  <a:schemeClr val="tx1"/>
                </a:solidFill>
              </a:rPr>
              <a:t>no preservative at room temperature, </a:t>
            </a:r>
            <a:r>
              <a:rPr lang="en-CA" sz="1200" b="1" dirty="0">
                <a:solidFill>
                  <a:schemeClr val="tx1"/>
                </a:solidFill>
              </a:rPr>
              <a:t>B) </a:t>
            </a:r>
            <a:r>
              <a:rPr lang="en-CA" sz="1200" dirty="0">
                <a:solidFill>
                  <a:schemeClr val="tx1"/>
                </a:solidFill>
              </a:rPr>
              <a:t>preservative tube at room temperature, </a:t>
            </a:r>
            <a:r>
              <a:rPr lang="en-CA" sz="1200" b="1" dirty="0">
                <a:solidFill>
                  <a:schemeClr val="tx1"/>
                </a:solidFill>
              </a:rPr>
              <a:t>C) </a:t>
            </a:r>
            <a:r>
              <a:rPr lang="en-CA" sz="1200" dirty="0">
                <a:solidFill>
                  <a:schemeClr val="tx1"/>
                </a:solidFill>
              </a:rPr>
              <a:t>no preservative tube at 2-8°C, </a:t>
            </a:r>
            <a:r>
              <a:rPr lang="en-CA" sz="1200" b="1" dirty="0">
                <a:solidFill>
                  <a:schemeClr val="tx1"/>
                </a:solidFill>
              </a:rPr>
              <a:t>D) </a:t>
            </a:r>
            <a:r>
              <a:rPr lang="en-CA" sz="1200" dirty="0">
                <a:solidFill>
                  <a:schemeClr val="tx1"/>
                </a:solidFill>
              </a:rPr>
              <a:t>preservative tube at 2-8°C. Spacing of points within a qualitative result block was randomized.</a:t>
            </a:r>
          </a:p>
        </p:txBody>
      </p:sp>
      <p:graphicFrame>
        <p:nvGraphicFramePr>
          <p:cNvPr id="8" name="Table 7">
            <a:extLst>
              <a:ext uri="{FF2B5EF4-FFF2-40B4-BE49-F238E27FC236}">
                <a16:creationId xmlns:a16="http://schemas.microsoft.com/office/drawing/2014/main" id="{B8D386C1-0283-4949-81A9-1445DD6B0D54}"/>
              </a:ext>
            </a:extLst>
          </p:cNvPr>
          <p:cNvGraphicFramePr>
            <a:graphicFrameLocks noGrp="1"/>
          </p:cNvGraphicFramePr>
          <p:nvPr>
            <p:extLst>
              <p:ext uri="{D42A27DB-BD31-4B8C-83A1-F6EECF244321}">
                <p14:modId xmlns:p14="http://schemas.microsoft.com/office/powerpoint/2010/main" val="2964898164"/>
              </p:ext>
            </p:extLst>
          </p:nvPr>
        </p:nvGraphicFramePr>
        <p:xfrm>
          <a:off x="83127" y="1020922"/>
          <a:ext cx="6518278" cy="5760066"/>
        </p:xfrm>
        <a:graphic>
          <a:graphicData uri="http://schemas.openxmlformats.org/drawingml/2006/table">
            <a:tbl>
              <a:tblPr firstRow="1" bandRow="1">
                <a:tableStyleId>{5C22544A-7EE6-4342-B048-85BDC9FD1C3A}</a:tableStyleId>
              </a:tblPr>
              <a:tblGrid>
                <a:gridCol w="3289465">
                  <a:extLst>
                    <a:ext uri="{9D8B030D-6E8A-4147-A177-3AD203B41FA5}">
                      <a16:colId xmlns:a16="http://schemas.microsoft.com/office/drawing/2014/main" val="250324889"/>
                    </a:ext>
                  </a:extLst>
                </a:gridCol>
                <a:gridCol w="3228813">
                  <a:extLst>
                    <a:ext uri="{9D8B030D-6E8A-4147-A177-3AD203B41FA5}">
                      <a16:colId xmlns:a16="http://schemas.microsoft.com/office/drawing/2014/main" val="3858771224"/>
                    </a:ext>
                  </a:extLst>
                </a:gridCol>
              </a:tblGrid>
              <a:tr h="2755431">
                <a:tc>
                  <a:txBody>
                    <a:bodyPr/>
                    <a:lstStyle/>
                    <a:p>
                      <a:r>
                        <a:rPr lang="en-US" b="1" dirty="0">
                          <a:solidFill>
                            <a:schemeClr val="tx1"/>
                          </a:solidFill>
                        </a:rPr>
                        <a:t>A.</a:t>
                      </a:r>
                      <a:endParaRPr lang="en-CA" b="1"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r>
                        <a:rPr lang="en-US" b="1" dirty="0">
                          <a:solidFill>
                            <a:schemeClr val="tx1"/>
                          </a:solidFill>
                        </a:rPr>
                        <a:t>B.</a:t>
                      </a:r>
                      <a:endParaRPr lang="en-CA" b="1"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533471611"/>
                  </a:ext>
                </a:extLst>
              </a:tr>
              <a:tr h="3004635">
                <a:tc>
                  <a:txBody>
                    <a:bodyPr/>
                    <a:lstStyle/>
                    <a:p>
                      <a:r>
                        <a:rPr lang="en-US" b="1" dirty="0">
                          <a:solidFill>
                            <a:schemeClr val="tx1"/>
                          </a:solidFill>
                        </a:rPr>
                        <a:t>C.</a:t>
                      </a:r>
                      <a:endParaRPr lang="en-CA" b="1"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r>
                        <a:rPr lang="en-US" b="1" dirty="0">
                          <a:solidFill>
                            <a:schemeClr val="tx1"/>
                          </a:solidFill>
                        </a:rPr>
                        <a:t>D.</a:t>
                      </a:r>
                      <a:endParaRPr lang="en-CA" b="1"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700452080"/>
                  </a:ext>
                </a:extLst>
              </a:tr>
            </a:tbl>
          </a:graphicData>
        </a:graphic>
      </p:graphicFrame>
    </p:spTree>
    <p:extLst>
      <p:ext uri="{BB962C8B-B14F-4D97-AF65-F5344CB8AC3E}">
        <p14:creationId xmlns:p14="http://schemas.microsoft.com/office/powerpoint/2010/main" val="42624069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E1D2FC8-0D54-48C4-81A0-9C7F9702AD21}"/>
              </a:ext>
            </a:extLst>
          </p:cNvPr>
          <p:cNvSpPr/>
          <p:nvPr/>
        </p:nvSpPr>
        <p:spPr>
          <a:xfrm>
            <a:off x="0" y="7368639"/>
            <a:ext cx="6858000" cy="79564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CA" sz="1200" b="1" dirty="0">
                <a:solidFill>
                  <a:schemeClr val="tx1"/>
                </a:solidFill>
              </a:rPr>
              <a:t>Supplemental Figure 5. pH urinalysis stability for four conditions: A) </a:t>
            </a:r>
            <a:r>
              <a:rPr lang="en-CA" sz="1200" dirty="0">
                <a:solidFill>
                  <a:schemeClr val="tx1"/>
                </a:solidFill>
              </a:rPr>
              <a:t>no preservative at room temperature, </a:t>
            </a:r>
            <a:r>
              <a:rPr lang="en-CA" sz="1200" b="1" dirty="0">
                <a:solidFill>
                  <a:schemeClr val="tx1"/>
                </a:solidFill>
              </a:rPr>
              <a:t>B) </a:t>
            </a:r>
            <a:r>
              <a:rPr lang="en-CA" sz="1200" dirty="0">
                <a:solidFill>
                  <a:schemeClr val="tx1"/>
                </a:solidFill>
              </a:rPr>
              <a:t>preservative tube at room temperature, </a:t>
            </a:r>
            <a:r>
              <a:rPr lang="en-CA" sz="1200" b="1" dirty="0">
                <a:solidFill>
                  <a:schemeClr val="tx1"/>
                </a:solidFill>
              </a:rPr>
              <a:t>C) </a:t>
            </a:r>
            <a:r>
              <a:rPr lang="en-CA" sz="1200" dirty="0">
                <a:solidFill>
                  <a:schemeClr val="tx1"/>
                </a:solidFill>
              </a:rPr>
              <a:t>no preservative tube at 2-8°C, </a:t>
            </a:r>
            <a:r>
              <a:rPr lang="en-CA" sz="1200" b="1" dirty="0">
                <a:solidFill>
                  <a:schemeClr val="tx1"/>
                </a:solidFill>
              </a:rPr>
              <a:t>D) </a:t>
            </a:r>
            <a:r>
              <a:rPr lang="en-CA" sz="1200" dirty="0">
                <a:solidFill>
                  <a:schemeClr val="tx1"/>
                </a:solidFill>
              </a:rPr>
              <a:t>preservative tube at 2-8°C. Spacing of points within a qualitative result block was randomized.</a:t>
            </a:r>
          </a:p>
        </p:txBody>
      </p:sp>
      <p:pic>
        <p:nvPicPr>
          <p:cNvPr id="4" name="Picture 3">
            <a:extLst>
              <a:ext uri="{FF2B5EF4-FFF2-40B4-BE49-F238E27FC236}">
                <a16:creationId xmlns:a16="http://schemas.microsoft.com/office/drawing/2014/main" id="{F4AF6C9D-050A-479B-869F-804B77B80690}"/>
              </a:ext>
            </a:extLst>
          </p:cNvPr>
          <p:cNvPicPr>
            <a:picLocks noChangeAspect="1"/>
          </p:cNvPicPr>
          <p:nvPr/>
        </p:nvPicPr>
        <p:blipFill>
          <a:blip r:embed="rId2"/>
          <a:stretch>
            <a:fillRect/>
          </a:stretch>
        </p:blipFill>
        <p:spPr>
          <a:xfrm>
            <a:off x="3485003" y="3982429"/>
            <a:ext cx="3247660" cy="2880000"/>
          </a:xfrm>
          <a:prstGeom prst="rect">
            <a:avLst/>
          </a:prstGeom>
        </p:spPr>
      </p:pic>
      <p:pic>
        <p:nvPicPr>
          <p:cNvPr id="5" name="Picture 4">
            <a:extLst>
              <a:ext uri="{FF2B5EF4-FFF2-40B4-BE49-F238E27FC236}">
                <a16:creationId xmlns:a16="http://schemas.microsoft.com/office/drawing/2014/main" id="{1C091CEC-B99A-4150-8883-6D684458D195}"/>
              </a:ext>
            </a:extLst>
          </p:cNvPr>
          <p:cNvPicPr>
            <a:picLocks noChangeAspect="1"/>
          </p:cNvPicPr>
          <p:nvPr/>
        </p:nvPicPr>
        <p:blipFill>
          <a:blip r:embed="rId3"/>
          <a:stretch>
            <a:fillRect/>
          </a:stretch>
        </p:blipFill>
        <p:spPr>
          <a:xfrm>
            <a:off x="3471101" y="1102429"/>
            <a:ext cx="3247660" cy="2880000"/>
          </a:xfrm>
          <a:prstGeom prst="rect">
            <a:avLst/>
          </a:prstGeom>
        </p:spPr>
      </p:pic>
      <p:pic>
        <p:nvPicPr>
          <p:cNvPr id="6" name="Picture 5">
            <a:extLst>
              <a:ext uri="{FF2B5EF4-FFF2-40B4-BE49-F238E27FC236}">
                <a16:creationId xmlns:a16="http://schemas.microsoft.com/office/drawing/2014/main" id="{67DD1E47-B6E9-4517-B481-023D5FE35548}"/>
              </a:ext>
            </a:extLst>
          </p:cNvPr>
          <p:cNvPicPr>
            <a:picLocks noChangeAspect="1"/>
          </p:cNvPicPr>
          <p:nvPr/>
        </p:nvPicPr>
        <p:blipFill>
          <a:blip r:embed="rId4"/>
          <a:stretch>
            <a:fillRect/>
          </a:stretch>
        </p:blipFill>
        <p:spPr>
          <a:xfrm>
            <a:off x="223441" y="1102429"/>
            <a:ext cx="3247660" cy="2880000"/>
          </a:xfrm>
          <a:prstGeom prst="rect">
            <a:avLst/>
          </a:prstGeom>
        </p:spPr>
      </p:pic>
      <p:pic>
        <p:nvPicPr>
          <p:cNvPr id="7" name="Picture 6">
            <a:extLst>
              <a:ext uri="{FF2B5EF4-FFF2-40B4-BE49-F238E27FC236}">
                <a16:creationId xmlns:a16="http://schemas.microsoft.com/office/drawing/2014/main" id="{A99FC109-A20C-4B2D-A2D3-4B4096DE4DF6}"/>
              </a:ext>
            </a:extLst>
          </p:cNvPr>
          <p:cNvPicPr>
            <a:picLocks noChangeAspect="1"/>
          </p:cNvPicPr>
          <p:nvPr/>
        </p:nvPicPr>
        <p:blipFill>
          <a:blip r:embed="rId5"/>
          <a:stretch>
            <a:fillRect/>
          </a:stretch>
        </p:blipFill>
        <p:spPr>
          <a:xfrm>
            <a:off x="237343" y="3989219"/>
            <a:ext cx="3247660" cy="2880000"/>
          </a:xfrm>
          <a:prstGeom prst="rect">
            <a:avLst/>
          </a:prstGeom>
        </p:spPr>
      </p:pic>
      <p:graphicFrame>
        <p:nvGraphicFramePr>
          <p:cNvPr id="9" name="Table 8">
            <a:extLst>
              <a:ext uri="{FF2B5EF4-FFF2-40B4-BE49-F238E27FC236}">
                <a16:creationId xmlns:a16="http://schemas.microsoft.com/office/drawing/2014/main" id="{880A8876-CFC3-4D14-8DD3-64D52FE8D6A5}"/>
              </a:ext>
            </a:extLst>
          </p:cNvPr>
          <p:cNvGraphicFramePr>
            <a:graphicFrameLocks noGrp="1"/>
          </p:cNvGraphicFramePr>
          <p:nvPr>
            <p:extLst>
              <p:ext uri="{D42A27DB-BD31-4B8C-83A1-F6EECF244321}">
                <p14:modId xmlns:p14="http://schemas.microsoft.com/office/powerpoint/2010/main" val="819136640"/>
              </p:ext>
            </p:extLst>
          </p:nvPr>
        </p:nvGraphicFramePr>
        <p:xfrm>
          <a:off x="169861" y="1102363"/>
          <a:ext cx="6518278" cy="5760066"/>
        </p:xfrm>
        <a:graphic>
          <a:graphicData uri="http://schemas.openxmlformats.org/drawingml/2006/table">
            <a:tbl>
              <a:tblPr firstRow="1" bandRow="1">
                <a:tableStyleId>{5C22544A-7EE6-4342-B048-85BDC9FD1C3A}</a:tableStyleId>
              </a:tblPr>
              <a:tblGrid>
                <a:gridCol w="3289465">
                  <a:extLst>
                    <a:ext uri="{9D8B030D-6E8A-4147-A177-3AD203B41FA5}">
                      <a16:colId xmlns:a16="http://schemas.microsoft.com/office/drawing/2014/main" val="250324889"/>
                    </a:ext>
                  </a:extLst>
                </a:gridCol>
                <a:gridCol w="3228813">
                  <a:extLst>
                    <a:ext uri="{9D8B030D-6E8A-4147-A177-3AD203B41FA5}">
                      <a16:colId xmlns:a16="http://schemas.microsoft.com/office/drawing/2014/main" val="3858771224"/>
                    </a:ext>
                  </a:extLst>
                </a:gridCol>
              </a:tblGrid>
              <a:tr h="2755431">
                <a:tc>
                  <a:txBody>
                    <a:bodyPr/>
                    <a:lstStyle/>
                    <a:p>
                      <a:r>
                        <a:rPr lang="en-US" b="1" dirty="0">
                          <a:solidFill>
                            <a:schemeClr val="tx1"/>
                          </a:solidFill>
                        </a:rPr>
                        <a:t>A.</a:t>
                      </a:r>
                      <a:endParaRPr lang="en-CA" b="1"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r>
                        <a:rPr lang="en-US" b="1" dirty="0">
                          <a:solidFill>
                            <a:schemeClr val="tx1"/>
                          </a:solidFill>
                        </a:rPr>
                        <a:t>B.</a:t>
                      </a:r>
                      <a:endParaRPr lang="en-CA" b="1"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533471611"/>
                  </a:ext>
                </a:extLst>
              </a:tr>
              <a:tr h="3004635">
                <a:tc>
                  <a:txBody>
                    <a:bodyPr/>
                    <a:lstStyle/>
                    <a:p>
                      <a:r>
                        <a:rPr lang="en-US" b="1" dirty="0">
                          <a:solidFill>
                            <a:schemeClr val="tx1"/>
                          </a:solidFill>
                        </a:rPr>
                        <a:t>C.</a:t>
                      </a:r>
                      <a:endParaRPr lang="en-CA" b="1"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r>
                        <a:rPr lang="en-US" b="1" dirty="0">
                          <a:solidFill>
                            <a:schemeClr val="tx1"/>
                          </a:solidFill>
                        </a:rPr>
                        <a:t>D.</a:t>
                      </a:r>
                      <a:endParaRPr lang="en-CA" b="1"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700452080"/>
                  </a:ext>
                </a:extLst>
              </a:tr>
            </a:tbl>
          </a:graphicData>
        </a:graphic>
      </p:graphicFrame>
    </p:spTree>
    <p:extLst>
      <p:ext uri="{BB962C8B-B14F-4D97-AF65-F5344CB8AC3E}">
        <p14:creationId xmlns:p14="http://schemas.microsoft.com/office/powerpoint/2010/main" val="21417187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AE61FD90-674C-4060-96E1-497B59EB7162}"/>
              </a:ext>
            </a:extLst>
          </p:cNvPr>
          <p:cNvSpPr/>
          <p:nvPr/>
        </p:nvSpPr>
        <p:spPr>
          <a:xfrm>
            <a:off x="0" y="7616833"/>
            <a:ext cx="6858000" cy="79564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CA" sz="1200" b="1" dirty="0">
                <a:solidFill>
                  <a:schemeClr val="tx1"/>
                </a:solidFill>
              </a:rPr>
              <a:t>Supplemental Figure 6. Comparison of urine chemistry result values with and without preservative for A) albumin, B) amylase, C) calcium, D) chloride, E) cortisol, F) creatinine, G) magnesium, H) phosphate, I) potassium.  </a:t>
            </a:r>
            <a:r>
              <a:rPr lang="en-CA" sz="1200" dirty="0">
                <a:solidFill>
                  <a:schemeClr val="tx1"/>
                </a:solidFill>
              </a:rPr>
              <a:t>Boxplots represent median and interquartile range </a:t>
            </a:r>
            <a:r>
              <a:rPr lang="en-CA" sz="1200">
                <a:solidFill>
                  <a:schemeClr val="tx1"/>
                </a:solidFill>
              </a:rPr>
              <a:t>and individual </a:t>
            </a:r>
            <a:r>
              <a:rPr lang="en-CA" sz="1200" dirty="0">
                <a:solidFill>
                  <a:schemeClr val="tx1"/>
                </a:solidFill>
              </a:rPr>
              <a:t>samples are connected by grey lines. </a:t>
            </a:r>
          </a:p>
        </p:txBody>
      </p:sp>
      <p:pic>
        <p:nvPicPr>
          <p:cNvPr id="16" name="Picture 15">
            <a:extLst>
              <a:ext uri="{FF2B5EF4-FFF2-40B4-BE49-F238E27FC236}">
                <a16:creationId xmlns:a16="http://schemas.microsoft.com/office/drawing/2014/main" id="{3AB36EFF-7253-4213-A56B-8A633D8AD4B8}"/>
              </a:ext>
            </a:extLst>
          </p:cNvPr>
          <p:cNvPicPr>
            <a:picLocks noChangeAspect="1"/>
          </p:cNvPicPr>
          <p:nvPr/>
        </p:nvPicPr>
        <p:blipFill>
          <a:blip r:embed="rId2"/>
          <a:stretch>
            <a:fillRect/>
          </a:stretch>
        </p:blipFill>
        <p:spPr>
          <a:xfrm>
            <a:off x="413297" y="3015055"/>
            <a:ext cx="1949268" cy="2160000"/>
          </a:xfrm>
          <a:prstGeom prst="rect">
            <a:avLst/>
          </a:prstGeom>
        </p:spPr>
      </p:pic>
      <p:pic>
        <p:nvPicPr>
          <p:cNvPr id="17" name="Picture 16">
            <a:extLst>
              <a:ext uri="{FF2B5EF4-FFF2-40B4-BE49-F238E27FC236}">
                <a16:creationId xmlns:a16="http://schemas.microsoft.com/office/drawing/2014/main" id="{58894475-9795-4027-991F-912B258C3C28}"/>
              </a:ext>
            </a:extLst>
          </p:cNvPr>
          <p:cNvPicPr>
            <a:picLocks noChangeAspect="1"/>
          </p:cNvPicPr>
          <p:nvPr/>
        </p:nvPicPr>
        <p:blipFill>
          <a:blip r:embed="rId3"/>
          <a:stretch>
            <a:fillRect/>
          </a:stretch>
        </p:blipFill>
        <p:spPr>
          <a:xfrm>
            <a:off x="4539153" y="830267"/>
            <a:ext cx="1949268" cy="2160000"/>
          </a:xfrm>
          <a:prstGeom prst="rect">
            <a:avLst/>
          </a:prstGeom>
        </p:spPr>
      </p:pic>
      <p:pic>
        <p:nvPicPr>
          <p:cNvPr id="19" name="Picture 18">
            <a:extLst>
              <a:ext uri="{FF2B5EF4-FFF2-40B4-BE49-F238E27FC236}">
                <a16:creationId xmlns:a16="http://schemas.microsoft.com/office/drawing/2014/main" id="{DDB6658B-80C6-4218-BB73-69EF77CD5912}"/>
              </a:ext>
            </a:extLst>
          </p:cNvPr>
          <p:cNvPicPr>
            <a:picLocks noChangeAspect="1"/>
          </p:cNvPicPr>
          <p:nvPr/>
        </p:nvPicPr>
        <p:blipFill>
          <a:blip r:embed="rId4"/>
          <a:stretch>
            <a:fillRect/>
          </a:stretch>
        </p:blipFill>
        <p:spPr>
          <a:xfrm>
            <a:off x="2476225" y="3015055"/>
            <a:ext cx="1949268" cy="2160000"/>
          </a:xfrm>
          <a:prstGeom prst="rect">
            <a:avLst/>
          </a:prstGeom>
        </p:spPr>
      </p:pic>
      <p:pic>
        <p:nvPicPr>
          <p:cNvPr id="20" name="Picture 19">
            <a:extLst>
              <a:ext uri="{FF2B5EF4-FFF2-40B4-BE49-F238E27FC236}">
                <a16:creationId xmlns:a16="http://schemas.microsoft.com/office/drawing/2014/main" id="{31D14DBD-7042-41CA-B7E1-908AE7A93995}"/>
              </a:ext>
            </a:extLst>
          </p:cNvPr>
          <p:cNvPicPr>
            <a:picLocks noChangeAspect="1"/>
          </p:cNvPicPr>
          <p:nvPr/>
        </p:nvPicPr>
        <p:blipFill>
          <a:blip r:embed="rId5"/>
          <a:stretch>
            <a:fillRect/>
          </a:stretch>
        </p:blipFill>
        <p:spPr>
          <a:xfrm>
            <a:off x="4539153" y="3015055"/>
            <a:ext cx="1949268" cy="2160000"/>
          </a:xfrm>
          <a:prstGeom prst="rect">
            <a:avLst/>
          </a:prstGeom>
        </p:spPr>
      </p:pic>
      <p:pic>
        <p:nvPicPr>
          <p:cNvPr id="21" name="Picture 20">
            <a:extLst>
              <a:ext uri="{FF2B5EF4-FFF2-40B4-BE49-F238E27FC236}">
                <a16:creationId xmlns:a16="http://schemas.microsoft.com/office/drawing/2014/main" id="{FB6AC3D2-85C1-4B15-A575-2DCA194AD598}"/>
              </a:ext>
            </a:extLst>
          </p:cNvPr>
          <p:cNvPicPr>
            <a:picLocks noChangeAspect="1"/>
          </p:cNvPicPr>
          <p:nvPr/>
        </p:nvPicPr>
        <p:blipFill>
          <a:blip r:embed="rId6"/>
          <a:stretch>
            <a:fillRect/>
          </a:stretch>
        </p:blipFill>
        <p:spPr>
          <a:xfrm>
            <a:off x="413297" y="5199843"/>
            <a:ext cx="1949268" cy="2160000"/>
          </a:xfrm>
          <a:prstGeom prst="rect">
            <a:avLst/>
          </a:prstGeom>
        </p:spPr>
      </p:pic>
      <p:pic>
        <p:nvPicPr>
          <p:cNvPr id="22" name="Picture 21">
            <a:extLst>
              <a:ext uri="{FF2B5EF4-FFF2-40B4-BE49-F238E27FC236}">
                <a16:creationId xmlns:a16="http://schemas.microsoft.com/office/drawing/2014/main" id="{B2505469-6548-454F-9DCD-77154A8609F5}"/>
              </a:ext>
            </a:extLst>
          </p:cNvPr>
          <p:cNvPicPr>
            <a:picLocks noChangeAspect="1"/>
          </p:cNvPicPr>
          <p:nvPr/>
        </p:nvPicPr>
        <p:blipFill>
          <a:blip r:embed="rId7"/>
          <a:stretch>
            <a:fillRect/>
          </a:stretch>
        </p:blipFill>
        <p:spPr>
          <a:xfrm>
            <a:off x="413297" y="830267"/>
            <a:ext cx="1949268" cy="2160000"/>
          </a:xfrm>
          <a:prstGeom prst="rect">
            <a:avLst/>
          </a:prstGeom>
        </p:spPr>
      </p:pic>
      <p:pic>
        <p:nvPicPr>
          <p:cNvPr id="23" name="Picture 22">
            <a:extLst>
              <a:ext uri="{FF2B5EF4-FFF2-40B4-BE49-F238E27FC236}">
                <a16:creationId xmlns:a16="http://schemas.microsoft.com/office/drawing/2014/main" id="{B8709DB4-B0BB-4C23-B9E7-D23D67DB4487}"/>
              </a:ext>
            </a:extLst>
          </p:cNvPr>
          <p:cNvPicPr>
            <a:picLocks noChangeAspect="1"/>
          </p:cNvPicPr>
          <p:nvPr/>
        </p:nvPicPr>
        <p:blipFill>
          <a:blip r:embed="rId8"/>
          <a:stretch>
            <a:fillRect/>
          </a:stretch>
        </p:blipFill>
        <p:spPr>
          <a:xfrm>
            <a:off x="2476225" y="5199843"/>
            <a:ext cx="1949268" cy="2160000"/>
          </a:xfrm>
          <a:prstGeom prst="rect">
            <a:avLst/>
          </a:prstGeom>
        </p:spPr>
      </p:pic>
      <p:pic>
        <p:nvPicPr>
          <p:cNvPr id="24" name="Picture 23">
            <a:extLst>
              <a:ext uri="{FF2B5EF4-FFF2-40B4-BE49-F238E27FC236}">
                <a16:creationId xmlns:a16="http://schemas.microsoft.com/office/drawing/2014/main" id="{1A018ABC-D05A-4DF0-85A3-CDC8C0285C6F}"/>
              </a:ext>
            </a:extLst>
          </p:cNvPr>
          <p:cNvPicPr>
            <a:picLocks noChangeAspect="1"/>
          </p:cNvPicPr>
          <p:nvPr/>
        </p:nvPicPr>
        <p:blipFill>
          <a:blip r:embed="rId9"/>
          <a:stretch>
            <a:fillRect/>
          </a:stretch>
        </p:blipFill>
        <p:spPr>
          <a:xfrm>
            <a:off x="4539153" y="5199843"/>
            <a:ext cx="1949268" cy="2160000"/>
          </a:xfrm>
          <a:prstGeom prst="rect">
            <a:avLst/>
          </a:prstGeom>
        </p:spPr>
      </p:pic>
      <p:pic>
        <p:nvPicPr>
          <p:cNvPr id="25" name="Picture 24">
            <a:extLst>
              <a:ext uri="{FF2B5EF4-FFF2-40B4-BE49-F238E27FC236}">
                <a16:creationId xmlns:a16="http://schemas.microsoft.com/office/drawing/2014/main" id="{7485EA10-66D0-48D3-B3F4-28A4B43E6B4F}"/>
              </a:ext>
            </a:extLst>
          </p:cNvPr>
          <p:cNvPicPr>
            <a:picLocks noChangeAspect="1"/>
          </p:cNvPicPr>
          <p:nvPr/>
        </p:nvPicPr>
        <p:blipFill>
          <a:blip r:embed="rId10"/>
          <a:stretch>
            <a:fillRect/>
          </a:stretch>
        </p:blipFill>
        <p:spPr>
          <a:xfrm>
            <a:off x="2476225" y="830267"/>
            <a:ext cx="1949268" cy="2160000"/>
          </a:xfrm>
          <a:prstGeom prst="rect">
            <a:avLst/>
          </a:prstGeom>
        </p:spPr>
      </p:pic>
      <p:graphicFrame>
        <p:nvGraphicFramePr>
          <p:cNvPr id="26" name="Table 25">
            <a:extLst>
              <a:ext uri="{FF2B5EF4-FFF2-40B4-BE49-F238E27FC236}">
                <a16:creationId xmlns:a16="http://schemas.microsoft.com/office/drawing/2014/main" id="{E6028872-32C2-4C7F-B03C-DD005B6D83A5}"/>
              </a:ext>
            </a:extLst>
          </p:cNvPr>
          <p:cNvGraphicFramePr>
            <a:graphicFrameLocks noGrp="1"/>
          </p:cNvGraphicFramePr>
          <p:nvPr>
            <p:extLst>
              <p:ext uri="{D42A27DB-BD31-4B8C-83A1-F6EECF244321}">
                <p14:modId xmlns:p14="http://schemas.microsoft.com/office/powerpoint/2010/main" val="2435772948"/>
              </p:ext>
            </p:extLst>
          </p:nvPr>
        </p:nvGraphicFramePr>
        <p:xfrm>
          <a:off x="431303" y="778818"/>
          <a:ext cx="6162559" cy="6529575"/>
        </p:xfrm>
        <a:graphic>
          <a:graphicData uri="http://schemas.openxmlformats.org/drawingml/2006/table">
            <a:tbl>
              <a:tblPr firstRow="1" bandRow="1">
                <a:tableStyleId>{5C22544A-7EE6-4342-B048-85BDC9FD1C3A}</a:tableStyleId>
              </a:tblPr>
              <a:tblGrid>
                <a:gridCol w="1939277">
                  <a:extLst>
                    <a:ext uri="{9D8B030D-6E8A-4147-A177-3AD203B41FA5}">
                      <a16:colId xmlns:a16="http://schemas.microsoft.com/office/drawing/2014/main" val="250324889"/>
                    </a:ext>
                  </a:extLst>
                </a:gridCol>
                <a:gridCol w="2111641">
                  <a:extLst>
                    <a:ext uri="{9D8B030D-6E8A-4147-A177-3AD203B41FA5}">
                      <a16:colId xmlns:a16="http://schemas.microsoft.com/office/drawing/2014/main" val="3858771224"/>
                    </a:ext>
                  </a:extLst>
                </a:gridCol>
                <a:gridCol w="2111641">
                  <a:extLst>
                    <a:ext uri="{9D8B030D-6E8A-4147-A177-3AD203B41FA5}">
                      <a16:colId xmlns:a16="http://schemas.microsoft.com/office/drawing/2014/main" val="3150788706"/>
                    </a:ext>
                  </a:extLst>
                </a:gridCol>
              </a:tblGrid>
              <a:tr h="2176525">
                <a:tc>
                  <a:txBody>
                    <a:bodyPr/>
                    <a:lstStyle/>
                    <a:p>
                      <a:r>
                        <a:rPr lang="en-US" b="1" dirty="0">
                          <a:solidFill>
                            <a:schemeClr val="tx1"/>
                          </a:solidFill>
                        </a:rPr>
                        <a:t>A.</a:t>
                      </a:r>
                      <a:endParaRPr lang="en-CA" b="1"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r>
                        <a:rPr lang="en-US" b="1" dirty="0">
                          <a:solidFill>
                            <a:schemeClr val="tx1"/>
                          </a:solidFill>
                        </a:rPr>
                        <a:t>B.</a:t>
                      </a:r>
                      <a:endParaRPr lang="en-CA" b="1"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r>
                        <a:rPr lang="en-US" b="1" dirty="0">
                          <a:solidFill>
                            <a:schemeClr val="tx1"/>
                          </a:solidFill>
                        </a:rPr>
                        <a:t>C.</a:t>
                      </a:r>
                      <a:endParaRPr lang="en-CA" b="1"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533471611"/>
                  </a:ext>
                </a:extLst>
              </a:tr>
              <a:tr h="2176525">
                <a:tc>
                  <a:txBody>
                    <a:bodyPr/>
                    <a:lstStyle/>
                    <a:p>
                      <a:r>
                        <a:rPr lang="en-US" b="1" dirty="0">
                          <a:solidFill>
                            <a:schemeClr val="tx1"/>
                          </a:solidFill>
                        </a:rPr>
                        <a:t>D.</a:t>
                      </a:r>
                      <a:endParaRPr lang="en-CA" b="1"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r>
                        <a:rPr lang="en-US" b="1" dirty="0">
                          <a:solidFill>
                            <a:schemeClr val="tx1"/>
                          </a:solidFill>
                        </a:rPr>
                        <a:t>E.</a:t>
                      </a:r>
                      <a:endParaRPr lang="en-CA" b="1"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r>
                        <a:rPr lang="en-US" b="1" dirty="0">
                          <a:solidFill>
                            <a:schemeClr val="tx1"/>
                          </a:solidFill>
                        </a:rPr>
                        <a:t>F.</a:t>
                      </a:r>
                      <a:endParaRPr lang="en-CA" b="1"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700452080"/>
                  </a:ext>
                </a:extLst>
              </a:tr>
              <a:tr h="2176525">
                <a:tc>
                  <a:txBody>
                    <a:bodyPr/>
                    <a:lstStyle/>
                    <a:p>
                      <a:r>
                        <a:rPr lang="en-US" b="1" dirty="0">
                          <a:solidFill>
                            <a:schemeClr val="tx1"/>
                          </a:solidFill>
                        </a:rPr>
                        <a:t>G.</a:t>
                      </a:r>
                      <a:endParaRPr lang="en-CA" b="1"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b="1" dirty="0">
                          <a:solidFill>
                            <a:schemeClr val="tx1"/>
                          </a:solidFill>
                        </a:rPr>
                        <a:t>H.</a:t>
                      </a:r>
                      <a:endParaRPr lang="en-CA" b="1"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b="1" dirty="0">
                          <a:solidFill>
                            <a:schemeClr val="tx1"/>
                          </a:solidFill>
                        </a:rPr>
                        <a:t>I.</a:t>
                      </a:r>
                      <a:endParaRPr lang="en-CA" b="1"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897915633"/>
                  </a:ext>
                </a:extLst>
              </a:tr>
            </a:tbl>
          </a:graphicData>
        </a:graphic>
      </p:graphicFrame>
      <p:pic>
        <p:nvPicPr>
          <p:cNvPr id="3" name="Picture 2">
            <a:extLst>
              <a:ext uri="{FF2B5EF4-FFF2-40B4-BE49-F238E27FC236}">
                <a16:creationId xmlns:a16="http://schemas.microsoft.com/office/drawing/2014/main" id="{8EBCA2B6-95E9-5F0C-3F9B-23D8FA796B8F}"/>
              </a:ext>
            </a:extLst>
          </p:cNvPr>
          <p:cNvPicPr>
            <a:picLocks noChangeAspect="1"/>
          </p:cNvPicPr>
          <p:nvPr/>
        </p:nvPicPr>
        <p:blipFill rotWithShape="1">
          <a:blip r:embed="rId11"/>
          <a:srcRect l="7460" t="843" r="65095" b="94298"/>
          <a:stretch/>
        </p:blipFill>
        <p:spPr>
          <a:xfrm>
            <a:off x="2640890" y="5223693"/>
            <a:ext cx="887459" cy="134976"/>
          </a:xfrm>
          <a:prstGeom prst="rect">
            <a:avLst/>
          </a:prstGeom>
        </p:spPr>
      </p:pic>
    </p:spTree>
    <p:extLst>
      <p:ext uri="{BB962C8B-B14F-4D97-AF65-F5344CB8AC3E}">
        <p14:creationId xmlns:p14="http://schemas.microsoft.com/office/powerpoint/2010/main" val="17760884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62F0D84-C836-4311-AC22-BB626835D930}"/>
              </a:ext>
            </a:extLst>
          </p:cNvPr>
          <p:cNvSpPr/>
          <p:nvPr/>
        </p:nvSpPr>
        <p:spPr>
          <a:xfrm>
            <a:off x="10523" y="6532616"/>
            <a:ext cx="6858000" cy="79564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CA" sz="1200" b="1" dirty="0">
                <a:solidFill>
                  <a:schemeClr val="tx1"/>
                </a:solidFill>
              </a:rPr>
              <a:t>Supplemental Figure 7. Comparison of urine chemistry result values with and without preservative for A) protein, B) sodium, C) urea, D) urate, E) osmolality.  </a:t>
            </a:r>
            <a:r>
              <a:rPr lang="en-CA" sz="1200" dirty="0">
                <a:solidFill>
                  <a:schemeClr val="tx1"/>
                </a:solidFill>
              </a:rPr>
              <a:t>Boxplots represent median and interquartile range and individual samples are connected by grey lines. </a:t>
            </a:r>
          </a:p>
        </p:txBody>
      </p:sp>
      <p:pic>
        <p:nvPicPr>
          <p:cNvPr id="19" name="Picture 18">
            <a:extLst>
              <a:ext uri="{FF2B5EF4-FFF2-40B4-BE49-F238E27FC236}">
                <a16:creationId xmlns:a16="http://schemas.microsoft.com/office/drawing/2014/main" id="{F3236F0A-A443-4926-A7EA-38282EC9A658}"/>
              </a:ext>
            </a:extLst>
          </p:cNvPr>
          <p:cNvPicPr>
            <a:picLocks noChangeAspect="1"/>
          </p:cNvPicPr>
          <p:nvPr/>
        </p:nvPicPr>
        <p:blipFill>
          <a:blip r:embed="rId2"/>
          <a:stretch>
            <a:fillRect/>
          </a:stretch>
        </p:blipFill>
        <p:spPr>
          <a:xfrm>
            <a:off x="2412741" y="1912328"/>
            <a:ext cx="1949268" cy="2160000"/>
          </a:xfrm>
          <a:prstGeom prst="rect">
            <a:avLst/>
          </a:prstGeom>
        </p:spPr>
      </p:pic>
      <p:pic>
        <p:nvPicPr>
          <p:cNvPr id="20" name="Picture 19">
            <a:extLst>
              <a:ext uri="{FF2B5EF4-FFF2-40B4-BE49-F238E27FC236}">
                <a16:creationId xmlns:a16="http://schemas.microsoft.com/office/drawing/2014/main" id="{50147D22-85A2-490E-8591-F57938F63C47}"/>
              </a:ext>
            </a:extLst>
          </p:cNvPr>
          <p:cNvPicPr>
            <a:picLocks noChangeAspect="1"/>
          </p:cNvPicPr>
          <p:nvPr/>
        </p:nvPicPr>
        <p:blipFill>
          <a:blip r:embed="rId3"/>
          <a:stretch>
            <a:fillRect/>
          </a:stretch>
        </p:blipFill>
        <p:spPr>
          <a:xfrm>
            <a:off x="4387935" y="1927199"/>
            <a:ext cx="1949268" cy="2160000"/>
          </a:xfrm>
          <a:prstGeom prst="rect">
            <a:avLst/>
          </a:prstGeom>
        </p:spPr>
      </p:pic>
      <p:pic>
        <p:nvPicPr>
          <p:cNvPr id="21" name="Picture 20">
            <a:extLst>
              <a:ext uri="{FF2B5EF4-FFF2-40B4-BE49-F238E27FC236}">
                <a16:creationId xmlns:a16="http://schemas.microsoft.com/office/drawing/2014/main" id="{C7E92BD4-8925-4E59-8D0F-C3DA6B2646C2}"/>
              </a:ext>
            </a:extLst>
          </p:cNvPr>
          <p:cNvPicPr>
            <a:picLocks noChangeAspect="1"/>
          </p:cNvPicPr>
          <p:nvPr/>
        </p:nvPicPr>
        <p:blipFill>
          <a:blip r:embed="rId4"/>
          <a:stretch>
            <a:fillRect/>
          </a:stretch>
        </p:blipFill>
        <p:spPr>
          <a:xfrm>
            <a:off x="1303746" y="4087199"/>
            <a:ext cx="1949268" cy="2160000"/>
          </a:xfrm>
          <a:prstGeom prst="rect">
            <a:avLst/>
          </a:prstGeom>
        </p:spPr>
      </p:pic>
      <p:pic>
        <p:nvPicPr>
          <p:cNvPr id="23" name="Picture 22">
            <a:extLst>
              <a:ext uri="{FF2B5EF4-FFF2-40B4-BE49-F238E27FC236}">
                <a16:creationId xmlns:a16="http://schemas.microsoft.com/office/drawing/2014/main" id="{C226C1F8-2F38-4604-9151-E95484A1F1D3}"/>
              </a:ext>
            </a:extLst>
          </p:cNvPr>
          <p:cNvPicPr>
            <a:picLocks noChangeAspect="1"/>
          </p:cNvPicPr>
          <p:nvPr/>
        </p:nvPicPr>
        <p:blipFill>
          <a:blip r:embed="rId5"/>
          <a:stretch>
            <a:fillRect/>
          </a:stretch>
        </p:blipFill>
        <p:spPr>
          <a:xfrm>
            <a:off x="3253014" y="4102070"/>
            <a:ext cx="1852866" cy="2160000"/>
          </a:xfrm>
          <a:prstGeom prst="rect">
            <a:avLst/>
          </a:prstGeom>
        </p:spPr>
      </p:pic>
      <p:pic>
        <p:nvPicPr>
          <p:cNvPr id="24" name="Picture 23">
            <a:extLst>
              <a:ext uri="{FF2B5EF4-FFF2-40B4-BE49-F238E27FC236}">
                <a16:creationId xmlns:a16="http://schemas.microsoft.com/office/drawing/2014/main" id="{5BB4C612-E3DA-41EE-975C-2BD86B7EAE7A}"/>
              </a:ext>
            </a:extLst>
          </p:cNvPr>
          <p:cNvPicPr>
            <a:picLocks noChangeAspect="1"/>
          </p:cNvPicPr>
          <p:nvPr/>
        </p:nvPicPr>
        <p:blipFill>
          <a:blip r:embed="rId6"/>
          <a:stretch>
            <a:fillRect/>
          </a:stretch>
        </p:blipFill>
        <p:spPr>
          <a:xfrm>
            <a:off x="437547" y="1912328"/>
            <a:ext cx="1949268" cy="2160000"/>
          </a:xfrm>
          <a:prstGeom prst="rect">
            <a:avLst/>
          </a:prstGeom>
        </p:spPr>
      </p:pic>
      <p:graphicFrame>
        <p:nvGraphicFramePr>
          <p:cNvPr id="27" name="Table 26">
            <a:extLst>
              <a:ext uri="{FF2B5EF4-FFF2-40B4-BE49-F238E27FC236}">
                <a16:creationId xmlns:a16="http://schemas.microsoft.com/office/drawing/2014/main" id="{FC24C6BE-A0FB-4844-B8BA-6E296B61490C}"/>
              </a:ext>
            </a:extLst>
          </p:cNvPr>
          <p:cNvGraphicFramePr>
            <a:graphicFrameLocks noGrp="1"/>
          </p:cNvGraphicFramePr>
          <p:nvPr>
            <p:extLst>
              <p:ext uri="{D42A27DB-BD31-4B8C-83A1-F6EECF244321}">
                <p14:modId xmlns:p14="http://schemas.microsoft.com/office/powerpoint/2010/main" val="448128115"/>
              </p:ext>
            </p:extLst>
          </p:nvPr>
        </p:nvGraphicFramePr>
        <p:xfrm>
          <a:off x="437547" y="1912328"/>
          <a:ext cx="6079312" cy="4241544"/>
        </p:xfrm>
        <a:graphic>
          <a:graphicData uri="http://schemas.openxmlformats.org/drawingml/2006/table">
            <a:tbl>
              <a:tblPr firstRow="1" bandRow="1">
                <a:tableStyleId>{5C22544A-7EE6-4342-B048-85BDC9FD1C3A}</a:tableStyleId>
              </a:tblPr>
              <a:tblGrid>
                <a:gridCol w="1913080">
                  <a:extLst>
                    <a:ext uri="{9D8B030D-6E8A-4147-A177-3AD203B41FA5}">
                      <a16:colId xmlns:a16="http://schemas.microsoft.com/office/drawing/2014/main" val="250324889"/>
                    </a:ext>
                  </a:extLst>
                </a:gridCol>
                <a:gridCol w="910675">
                  <a:extLst>
                    <a:ext uri="{9D8B030D-6E8A-4147-A177-3AD203B41FA5}">
                      <a16:colId xmlns:a16="http://schemas.microsoft.com/office/drawing/2014/main" val="3858771224"/>
                    </a:ext>
                  </a:extLst>
                </a:gridCol>
                <a:gridCol w="1172441">
                  <a:extLst>
                    <a:ext uri="{9D8B030D-6E8A-4147-A177-3AD203B41FA5}">
                      <a16:colId xmlns:a16="http://schemas.microsoft.com/office/drawing/2014/main" val="3409826009"/>
                    </a:ext>
                  </a:extLst>
                </a:gridCol>
                <a:gridCol w="2083116">
                  <a:extLst>
                    <a:ext uri="{9D8B030D-6E8A-4147-A177-3AD203B41FA5}">
                      <a16:colId xmlns:a16="http://schemas.microsoft.com/office/drawing/2014/main" val="3150788706"/>
                    </a:ext>
                  </a:extLst>
                </a:gridCol>
              </a:tblGrid>
              <a:tr h="2120772">
                <a:tc>
                  <a:txBody>
                    <a:bodyPr/>
                    <a:lstStyle/>
                    <a:p>
                      <a:r>
                        <a:rPr lang="en-US" b="1" dirty="0">
                          <a:solidFill>
                            <a:schemeClr val="tx1"/>
                          </a:solidFill>
                        </a:rPr>
                        <a:t>A.</a:t>
                      </a:r>
                      <a:endParaRPr lang="en-CA" b="1"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gridSpan="2">
                  <a:txBody>
                    <a:bodyPr/>
                    <a:lstStyle/>
                    <a:p>
                      <a:r>
                        <a:rPr lang="en-US" b="1" dirty="0">
                          <a:solidFill>
                            <a:schemeClr val="tx1"/>
                          </a:solidFill>
                        </a:rPr>
                        <a:t>B.</a:t>
                      </a:r>
                      <a:endParaRPr lang="en-CA" b="1"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hMerge="1">
                  <a:txBody>
                    <a:bodyPr/>
                    <a:lstStyle/>
                    <a:p>
                      <a:endParaRPr lang="en-US"/>
                    </a:p>
                  </a:txBody>
                  <a:tcPr/>
                </a:tc>
                <a:tc>
                  <a:txBody>
                    <a:bodyPr/>
                    <a:lstStyle/>
                    <a:p>
                      <a:r>
                        <a:rPr lang="en-US" b="1" dirty="0">
                          <a:solidFill>
                            <a:schemeClr val="tx1"/>
                          </a:solidFill>
                        </a:rPr>
                        <a:t>C.</a:t>
                      </a:r>
                      <a:endParaRPr lang="en-CA" b="1"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533471611"/>
                  </a:ext>
                </a:extLst>
              </a:tr>
              <a:tr h="2120772">
                <a:tc gridSpan="2">
                  <a:txBody>
                    <a:bodyPr/>
                    <a:lstStyle/>
                    <a:p>
                      <a:r>
                        <a:rPr lang="en-US" b="1" dirty="0">
                          <a:solidFill>
                            <a:schemeClr val="tx1"/>
                          </a:solidFill>
                        </a:rPr>
                        <a:t>                       D.</a:t>
                      </a:r>
                      <a:endParaRPr lang="en-CA" b="1"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hMerge="1">
                  <a:txBody>
                    <a:bodyPr/>
                    <a:lstStyle/>
                    <a:p>
                      <a:endParaRPr lang="en-CA" b="1"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grid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b="1" dirty="0">
                          <a:solidFill>
                            <a:schemeClr val="tx1"/>
                          </a:solidFill>
                        </a:rPr>
                        <a:t>E.</a:t>
                      </a:r>
                      <a:endParaRPr lang="en-CA" b="1" dirty="0">
                        <a:solidFill>
                          <a:schemeClr val="tx1"/>
                        </a:solidFill>
                      </a:endParaRPr>
                    </a:p>
                    <a:p>
                      <a:endParaRPr lang="en-CA" b="1"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hMerge="1">
                  <a:txBody>
                    <a:bodyPr/>
                    <a:lstStyle/>
                    <a:p>
                      <a:endParaRPr lang="en-CA" b="1"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700452080"/>
                  </a:ext>
                </a:extLst>
              </a:tr>
            </a:tbl>
          </a:graphicData>
        </a:graphic>
      </p:graphicFrame>
    </p:spTree>
    <p:extLst>
      <p:ext uri="{BB962C8B-B14F-4D97-AF65-F5344CB8AC3E}">
        <p14:creationId xmlns:p14="http://schemas.microsoft.com/office/powerpoint/2010/main" val="273323155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4781</TotalTime>
  <Words>462</Words>
  <Application>Microsoft Macintosh PowerPoint</Application>
  <PresentationFormat>On-screen Show (4:3)</PresentationFormat>
  <Paragraphs>37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UHN460708u</dc:creator>
  <cp:lastModifiedBy>Mary Kathryn Bohn</cp:lastModifiedBy>
  <cp:revision>50</cp:revision>
  <dcterms:created xsi:type="dcterms:W3CDTF">2024-06-11T15:36:15Z</dcterms:created>
  <dcterms:modified xsi:type="dcterms:W3CDTF">2024-12-16T22:05:06Z</dcterms:modified>
</cp:coreProperties>
</file>