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D4B977-58D1-86B8-83D7-C348D4DEA9A4}" name="McPhaul, Michael J" initials="MMJ" userId="S::Michael.J.McPhaul@questdiagnostics.com::7c18f78e-9248-42fc-a79b-9c54383989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0590" autoAdjust="0"/>
  </p:normalViewPr>
  <p:slideViewPr>
    <p:cSldViewPr snapToGrid="0">
      <p:cViewPr varScale="1">
        <p:scale>
          <a:sx n="100" d="100"/>
          <a:sy n="100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6FCAA-78D4-4552-A8D4-74D6DBCCB97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06DE4-2EB2-45C9-B9D7-615F646FE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5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Supplementary Figure S1. An example of a double heterozygous patient. Batch Report (A) indicates the absence of the WT IGF-1 (and its confirming ions) and provides an alert message that the current patient may be homozygous variant. Variant Report (B) indicates the presence of two heterozygous IGF-1 variants in a single patient, one at VG1 and the other at VG4. Both reports are automatically generated for a CLS to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06DE4-2EB2-45C9-B9D7-615F646FE4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4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Supplementary Figure S2. An example of a typical patient. Batch Report (A) indicates the presence of the WT IGF-1 (and its confirming ions) and provides a quantitative values for the analyte. Variant Report (B) indicates the presence of two peaks, one corresponding to a WT protein and the other to heterozygous IGF-1 variants at VG4. Both reports are automatically generated for a CLS to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06DE4-2EB2-45C9-B9D7-615F646FE4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18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Supplementary Figure S3.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IGF-1 variants occurrences versus patient’s age for </a:t>
            </a:r>
            <a:r>
              <a:rPr lang="en-US" sz="1800" dirty="0">
                <a:effectLst/>
                <a:latin typeface="Segoe UI" panose="020B0502040204020203" pitchFamily="34" charset="0"/>
              </a:rPr>
              <a:t>overall tested population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(all patients submitted for the IGF-1 test).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06DE4-2EB2-45C9-B9D7-615F646FE4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27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Supplementary Figure S4. Z-score comparison between females and males in the overall clinical population.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06DE4-2EB2-45C9-B9D7-615F646FE4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25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Supplementary Figure S5. Z-score comparison between females and males in the population with detected IGF-1 variants.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C06DE4-2EB2-45C9-B9D7-615F646FE4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7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4BDD-4DE3-48E4-B4C7-D5C6F7A33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ABA6EB-3992-4466-BD33-952BEE8BB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A85BC-4696-4F95-84C7-7237DB10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C0790-DED3-4A87-99A2-0B96147AC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5BE8C-309A-46A4-8D15-4E726865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8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6C76C-CE3D-4FDE-9BB6-F35BD4058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C62730-DCC8-410A-86E3-B75C1A193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33564-661E-47B3-AF58-E2D091ED8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C9675-FD1B-40CC-AF7E-0CDEA570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7A1F5-E81F-4CFB-8BD7-5C23D0A9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4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D795E3-2E5A-4EF6-AB29-41175AE99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2BE95-E952-401A-9493-415C0F92A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ECC86-0B60-4782-9B26-DCEE3458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77304-8682-40E2-AE0D-EAF00C3A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11D2-DBFB-480F-9626-559D4077B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5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54B9-E377-4226-A964-A1714681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3B16E-09FB-4476-A01B-19621B32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A6CD3-3BD6-4BA2-9D43-0B7E9534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11042-914C-4290-8C6C-A5646527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D4529-46CA-4EC8-91D4-A6DA4252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8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2FAE-88DA-4887-A813-8545032C4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8932E-D4E9-4310-8BD7-38A83B7BE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C1428-2A9B-48F7-96C7-71B01ABA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3B054-4485-41A2-8736-61E5471D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00496-7908-4846-BC4D-8FC080F9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7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7870-899C-45D4-BEE9-E7A3B2301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73E41-332E-4699-ACF6-19F2EFE39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E7F5C-B322-4172-AD1A-FF0395CC9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87D5C-79CD-42B9-B163-5C27FB276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40608-2E86-4209-A163-8615656F0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1DF7B-228C-49EB-8784-CF85EE19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3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08D37-85A6-443F-92BB-D8D49902F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F5F18-C8E1-46D5-881A-90F2286B4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99550-3D2F-4DB4-8A05-214BEEB64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DF6CEF-7417-46AE-AC12-05929CB60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4D7D3-B4F1-4336-8760-77030B70E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A3D02-E94F-4C4B-A9BC-46AFE4B4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4249BA-8167-464D-8A1C-1940530BD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4722DD-8836-40B3-938C-9E362C7C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9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83AB0-E070-4CF1-B765-058705D79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D33590-0CA6-4056-8F9E-4034066F1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18908-4D15-414A-A45B-DEA62545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6CF3A-46D0-48FF-8A17-221F5242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5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05679A-7309-4E85-B033-9170FF53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AFD3A-EC08-4D07-BCB8-0C538B2F7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FCA1D-BAB4-4B45-B3F7-5B61F1F0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5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C995-5BC1-4C60-B102-CD8CC057B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7D986-3599-4918-9E7B-C9B42228B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E42C00-66FF-4631-8D75-632E18C41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38460-A145-45B2-B534-B0A112DD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C15B4-FDA0-415C-943F-CD68A2342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E0F5E-11A5-4CA8-8A0D-756D76EA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2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C8BBA-D24E-482B-B9BB-AB48475CB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C06BBE-3BCC-4208-B3E5-12F207FC19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9778B-43C3-4602-9AFA-C26A931CB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AC81F-17E2-44CF-B536-0FC00CEC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2C8D2-97EC-4C16-A215-BA40B350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02BF6-0B6D-44B8-8032-D7F6E80B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1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0434B-ED3E-4570-A12B-C67F4841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88FD9-F540-4C1F-B4FE-0414F402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F1FEC-A9E4-4030-AA91-FFF130920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B633-B105-45BD-8527-1B40FB7A37D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9328C-122D-4091-A51B-CA505338F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60593-7F53-4A07-AA22-6735344D0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E4192-D2ED-472C-B8C0-47FB1F2E2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1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A532028-CBAF-D48F-E2FA-7E00BE69BF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784" b="6270"/>
          <a:stretch/>
        </p:blipFill>
        <p:spPr>
          <a:xfrm>
            <a:off x="581863" y="763519"/>
            <a:ext cx="5433209" cy="22106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2320A2-09C1-943F-117C-2D709C8B2E9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239" b="5175"/>
          <a:stretch/>
        </p:blipFill>
        <p:spPr>
          <a:xfrm>
            <a:off x="176534" y="3224982"/>
            <a:ext cx="6129566" cy="35091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80B12D0-19F3-F028-DD8C-7F9841F8A7DE}"/>
              </a:ext>
            </a:extLst>
          </p:cNvPr>
          <p:cNvSpPr/>
          <p:nvPr/>
        </p:nvSpPr>
        <p:spPr>
          <a:xfrm>
            <a:off x="247650" y="4872785"/>
            <a:ext cx="5710272" cy="317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CC315F-F0AF-2F07-139C-D99798F6DF7F}"/>
              </a:ext>
            </a:extLst>
          </p:cNvPr>
          <p:cNvSpPr txBox="1"/>
          <p:nvPr/>
        </p:nvSpPr>
        <p:spPr>
          <a:xfrm>
            <a:off x="127986" y="109080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3CDBE-DC8F-0B91-6A5F-60ABEE6C7224}"/>
              </a:ext>
            </a:extLst>
          </p:cNvPr>
          <p:cNvSpPr txBox="1"/>
          <p:nvPr/>
        </p:nvSpPr>
        <p:spPr>
          <a:xfrm>
            <a:off x="127986" y="2795751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A2C29-FD9E-4B7F-51DB-6622C00D00E0}"/>
              </a:ext>
            </a:extLst>
          </p:cNvPr>
          <p:cNvSpPr txBox="1"/>
          <p:nvPr/>
        </p:nvSpPr>
        <p:spPr>
          <a:xfrm>
            <a:off x="917636" y="69848"/>
            <a:ext cx="46473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Double Heterozygous Patient Batch Report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FDCA44-7A96-E3A4-9806-7D4BFDF0DA4F}"/>
              </a:ext>
            </a:extLst>
          </p:cNvPr>
          <p:cNvSpPr txBox="1"/>
          <p:nvPr/>
        </p:nvSpPr>
        <p:spPr>
          <a:xfrm>
            <a:off x="1039842" y="2795751"/>
            <a:ext cx="44029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Double Heterozygous Patient Variant Report</a:t>
            </a:r>
            <a:endParaRPr lang="en-US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F542E5-6FDC-99FD-0A03-993C6C8C6F0C}"/>
              </a:ext>
            </a:extLst>
          </p:cNvPr>
          <p:cNvSpPr/>
          <p:nvPr/>
        </p:nvSpPr>
        <p:spPr>
          <a:xfrm>
            <a:off x="4784357" y="3429000"/>
            <a:ext cx="1424539" cy="12406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082304-5E5A-A5CE-BAE5-CA6A8CF8182B}"/>
              </a:ext>
            </a:extLst>
          </p:cNvPr>
          <p:cNvSpPr txBox="1"/>
          <p:nvPr/>
        </p:nvSpPr>
        <p:spPr>
          <a:xfrm>
            <a:off x="4664740" y="3429000"/>
            <a:ext cx="129318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WT absent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3AFDA-FB37-46EB-3A54-CB6F17ED52E5}"/>
              </a:ext>
            </a:extLst>
          </p:cNvPr>
          <p:cNvSpPr/>
          <p:nvPr/>
        </p:nvSpPr>
        <p:spPr>
          <a:xfrm>
            <a:off x="4784357" y="5451224"/>
            <a:ext cx="1424539" cy="12406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94F18-3059-3CFA-9957-2F55FB1A6046}"/>
              </a:ext>
            </a:extLst>
          </p:cNvPr>
          <p:cNvSpPr txBox="1"/>
          <p:nvPr/>
        </p:nvSpPr>
        <p:spPr>
          <a:xfrm>
            <a:off x="4664740" y="5451224"/>
            <a:ext cx="129318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WT absent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B786E8-6081-04E3-B3CD-2F4B6D4DB4F7}"/>
              </a:ext>
            </a:extLst>
          </p:cNvPr>
          <p:cNvSpPr/>
          <p:nvPr/>
        </p:nvSpPr>
        <p:spPr>
          <a:xfrm>
            <a:off x="581863" y="766103"/>
            <a:ext cx="1424539" cy="10049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DC5314-5511-47F7-9E27-A5E9C9445253}"/>
              </a:ext>
            </a:extLst>
          </p:cNvPr>
          <p:cNvSpPr txBox="1"/>
          <p:nvPr/>
        </p:nvSpPr>
        <p:spPr>
          <a:xfrm>
            <a:off x="581863" y="874282"/>
            <a:ext cx="129318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WT absent</a:t>
            </a:r>
          </a:p>
        </p:txBody>
      </p:sp>
    </p:spTree>
    <p:extLst>
      <p:ext uri="{BB962C8B-B14F-4D97-AF65-F5344CB8AC3E}">
        <p14:creationId xmlns:p14="http://schemas.microsoft.com/office/powerpoint/2010/main" val="63401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3CC315F-F0AF-2F07-139C-D99798F6DF7F}"/>
              </a:ext>
            </a:extLst>
          </p:cNvPr>
          <p:cNvSpPr txBox="1"/>
          <p:nvPr/>
        </p:nvSpPr>
        <p:spPr>
          <a:xfrm>
            <a:off x="230199" y="163667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3CDBE-DC8F-0B91-6A5F-60ABEE6C7224}"/>
              </a:ext>
            </a:extLst>
          </p:cNvPr>
          <p:cNvSpPr txBox="1"/>
          <p:nvPr/>
        </p:nvSpPr>
        <p:spPr>
          <a:xfrm>
            <a:off x="230199" y="2877943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A2C29-FD9E-4B7F-51DB-6622C00D00E0}"/>
              </a:ext>
            </a:extLst>
          </p:cNvPr>
          <p:cNvSpPr txBox="1"/>
          <p:nvPr/>
        </p:nvSpPr>
        <p:spPr>
          <a:xfrm>
            <a:off x="2000251" y="163667"/>
            <a:ext cx="30905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Typical Patient Batch Report</a:t>
            </a:r>
            <a:endParaRPr lang="en-US" sz="1600" dirty="0"/>
          </a:p>
        </p:txBody>
      </p:sp>
      <p:pic>
        <p:nvPicPr>
          <p:cNvPr id="31" name="Picture 30" descr="A picture containing text, screenshot, diagram, font&#10;&#10;Description automatically generated">
            <a:extLst>
              <a:ext uri="{FF2B5EF4-FFF2-40B4-BE49-F238E27FC236}">
                <a16:creationId xmlns:a16="http://schemas.microsoft.com/office/drawing/2014/main" id="{D93F85DF-A2FE-0068-3F4C-82F67DE50C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5883" y="603411"/>
            <a:ext cx="5193386" cy="2225737"/>
          </a:xfrm>
          <a:prstGeom prst="rect">
            <a:avLst/>
          </a:prstGeom>
        </p:spPr>
      </p:pic>
      <p:pic>
        <p:nvPicPr>
          <p:cNvPr id="33" name="Picture 32" descr="A picture containing text, diagram, font, screenshot&#10;&#10;Description automatically generated">
            <a:extLst>
              <a:ext uri="{FF2B5EF4-FFF2-40B4-BE49-F238E27FC236}">
                <a16:creationId xmlns:a16="http://schemas.microsoft.com/office/drawing/2014/main" id="{4EC5650F-2615-00CC-F0F6-7AA83149B7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36"/>
          <a:stretch/>
        </p:blipFill>
        <p:spPr>
          <a:xfrm>
            <a:off x="382181" y="3344865"/>
            <a:ext cx="5900791" cy="137631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5AB0410-7F94-E9EB-805A-9AA6AF8120B8}"/>
              </a:ext>
            </a:extLst>
          </p:cNvPr>
          <p:cNvSpPr txBox="1"/>
          <p:nvPr/>
        </p:nvSpPr>
        <p:spPr>
          <a:xfrm>
            <a:off x="2000251" y="2877943"/>
            <a:ext cx="30905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Typical Patient Variant Report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788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367EDCD-DC8C-EF3F-BE91-BE82D41AFDAC}"/>
              </a:ext>
            </a:extLst>
          </p:cNvPr>
          <p:cNvGrpSpPr/>
          <p:nvPr/>
        </p:nvGrpSpPr>
        <p:grpSpPr>
          <a:xfrm>
            <a:off x="0" y="0"/>
            <a:ext cx="6518829" cy="6391274"/>
            <a:chOff x="2777571" y="233362"/>
            <a:chExt cx="6518829" cy="639127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B7E36B7-C143-4E64-9F96-DBA103351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95600" y="233362"/>
              <a:ext cx="6400800" cy="639127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3F110CC-0813-4BB7-A785-D375B43A1825}"/>
                </a:ext>
              </a:extLst>
            </p:cNvPr>
            <p:cNvSpPr txBox="1"/>
            <p:nvPr/>
          </p:nvSpPr>
          <p:spPr>
            <a:xfrm>
              <a:off x="4576926" y="384213"/>
              <a:ext cx="3403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Overall tested population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5551754-FC85-4611-A2EC-A34A715631D1}"/>
                </a:ext>
              </a:extLst>
            </p:cNvPr>
            <p:cNvSpPr/>
            <p:nvPr/>
          </p:nvSpPr>
          <p:spPr>
            <a:xfrm rot="16200000">
              <a:off x="1779051" y="3219536"/>
              <a:ext cx="2366598" cy="3695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Occurrence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BDF294-5A3C-40D1-909A-34DF5AC31228}"/>
                </a:ext>
              </a:extLst>
            </p:cNvPr>
            <p:cNvSpPr/>
            <p:nvPr/>
          </p:nvSpPr>
          <p:spPr>
            <a:xfrm>
              <a:off x="5426386" y="6168368"/>
              <a:ext cx="1704256" cy="3054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535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7DC4772-8504-1DE9-C8E8-22487C00CDE5}"/>
              </a:ext>
            </a:extLst>
          </p:cNvPr>
          <p:cNvGrpSpPr/>
          <p:nvPr/>
        </p:nvGrpSpPr>
        <p:grpSpPr>
          <a:xfrm>
            <a:off x="0" y="0"/>
            <a:ext cx="6400799" cy="6391273"/>
            <a:chOff x="2895600" y="233362"/>
            <a:chExt cx="6400799" cy="639127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ECAF62A-B750-B172-AA28-247402C9F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95600" y="233362"/>
              <a:ext cx="6400799" cy="6391273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1F92BB8-4F62-8637-5E01-7EEF9DB8B6B1}"/>
                </a:ext>
              </a:extLst>
            </p:cNvPr>
            <p:cNvSpPr txBox="1"/>
            <p:nvPr/>
          </p:nvSpPr>
          <p:spPr>
            <a:xfrm>
              <a:off x="6904665" y="5853422"/>
              <a:ext cx="11849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  <a:p>
              <a:pPr algn="ctr"/>
              <a:r>
                <a:rPr lang="en-US" b="1" dirty="0"/>
                <a:t>n=119,990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8029A0-C473-AE64-1151-D5605732AB4B}"/>
                </a:ext>
              </a:extLst>
            </p:cNvPr>
            <p:cNvSpPr txBox="1"/>
            <p:nvPr/>
          </p:nvSpPr>
          <p:spPr>
            <a:xfrm>
              <a:off x="4476355" y="5853423"/>
              <a:ext cx="11849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M</a:t>
              </a:r>
            </a:p>
            <a:p>
              <a:pPr algn="ctr"/>
              <a:r>
                <a:rPr lang="en-US" b="1" dirty="0"/>
                <a:t>n=119,640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7CAC712-0498-6385-5D21-A4AA5248802A}"/>
                </a:ext>
              </a:extLst>
            </p:cNvPr>
            <p:cNvSpPr txBox="1"/>
            <p:nvPr/>
          </p:nvSpPr>
          <p:spPr>
            <a:xfrm rot="16200000">
              <a:off x="2651065" y="3146053"/>
              <a:ext cx="87023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Z-score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821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FD11DD2-5506-4795-60A7-F24A347DD73A}"/>
              </a:ext>
            </a:extLst>
          </p:cNvPr>
          <p:cNvGrpSpPr/>
          <p:nvPr/>
        </p:nvGrpSpPr>
        <p:grpSpPr>
          <a:xfrm>
            <a:off x="0" y="0"/>
            <a:ext cx="6400800" cy="6391274"/>
            <a:chOff x="2895600" y="233363"/>
            <a:chExt cx="6400800" cy="639127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6CAD0C0-D7DF-C812-189F-A70947CFC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95600" y="233363"/>
              <a:ext cx="6400800" cy="6391274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B3E4AA-EB9B-071C-D917-69905BFC6087}"/>
                </a:ext>
              </a:extLst>
            </p:cNvPr>
            <p:cNvSpPr txBox="1"/>
            <p:nvPr/>
          </p:nvSpPr>
          <p:spPr>
            <a:xfrm>
              <a:off x="7109852" y="5853422"/>
              <a:ext cx="77457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  <a:p>
              <a:pPr algn="ctr"/>
              <a:r>
                <a:rPr lang="en-US" b="1" dirty="0"/>
                <a:t>n=551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3722221-0F6C-5764-C775-3BC02F74C7E2}"/>
                </a:ext>
              </a:extLst>
            </p:cNvPr>
            <p:cNvSpPr txBox="1"/>
            <p:nvPr/>
          </p:nvSpPr>
          <p:spPr>
            <a:xfrm>
              <a:off x="4681542" y="5853423"/>
              <a:ext cx="77457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M</a:t>
              </a:r>
            </a:p>
            <a:p>
              <a:pPr algn="ctr"/>
              <a:r>
                <a:rPr lang="en-US" b="1" dirty="0"/>
                <a:t>n=535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C04A666-8292-BF45-4939-20ABCB5965B3}"/>
                </a:ext>
              </a:extLst>
            </p:cNvPr>
            <p:cNvSpPr txBox="1"/>
            <p:nvPr/>
          </p:nvSpPr>
          <p:spPr>
            <a:xfrm rot="16200000">
              <a:off x="2651065" y="3146053"/>
              <a:ext cx="87023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Z-score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879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63805</TotalTime>
  <Words>272</Words>
  <Application>Microsoft Office PowerPoint</Application>
  <PresentationFormat>Widescreen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Motorykin, Ievgen X</dc:creator>
  <cp:lastModifiedBy>Motorykin, Ievgen X</cp:lastModifiedBy>
  <cp:revision>39</cp:revision>
  <dcterms:created xsi:type="dcterms:W3CDTF">2022-04-25T19:27:58Z</dcterms:created>
  <dcterms:modified xsi:type="dcterms:W3CDTF">2023-08-24T19:30:00Z</dcterms:modified>
</cp:coreProperties>
</file>