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826750" cy="8120063" type="B4ISO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2184" y="-522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2006" y="2522483"/>
            <a:ext cx="9202738" cy="174055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4013" y="4601368"/>
            <a:ext cx="7578725" cy="20751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C268-E843-4F8A-8494-54DE5D014C35}" type="datetimeFigureOut">
              <a:rPr lang="es-AR" smtClean="0"/>
              <a:t>17/4/2021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CBF-AC08-42DB-A2F5-A48A164153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9182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C268-E843-4F8A-8494-54DE5D014C35}" type="datetimeFigureOut">
              <a:rPr lang="es-AR" smtClean="0"/>
              <a:t>17/4/2021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CBF-AC08-42DB-A2F5-A48A164153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047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849394" y="325181"/>
            <a:ext cx="2436019" cy="692836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41338" y="325181"/>
            <a:ext cx="7127610" cy="692836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C268-E843-4F8A-8494-54DE5D014C35}" type="datetimeFigureOut">
              <a:rPr lang="es-AR" smtClean="0"/>
              <a:t>17/4/2021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CBF-AC08-42DB-A2F5-A48A164153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519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C268-E843-4F8A-8494-54DE5D014C35}" type="datetimeFigureOut">
              <a:rPr lang="es-AR" smtClean="0"/>
              <a:t>17/4/2021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CBF-AC08-42DB-A2F5-A48A164153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0199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5239" y="5217894"/>
            <a:ext cx="9202738" cy="161273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5239" y="3441630"/>
            <a:ext cx="9202738" cy="17762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C268-E843-4F8A-8494-54DE5D014C35}" type="datetimeFigureOut">
              <a:rPr lang="es-AR" smtClean="0"/>
              <a:t>17/4/2021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CBF-AC08-42DB-A2F5-A48A164153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5651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41337" y="1894681"/>
            <a:ext cx="4781815" cy="53588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503598" y="1894681"/>
            <a:ext cx="4781815" cy="53588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C268-E843-4F8A-8494-54DE5D014C35}" type="datetimeFigureOut">
              <a:rPr lang="es-AR" smtClean="0"/>
              <a:t>17/4/2021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CBF-AC08-42DB-A2F5-A48A164153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1191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1817618"/>
            <a:ext cx="4783695" cy="7574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1338" y="2575112"/>
            <a:ext cx="4783695" cy="46784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99842" y="1817618"/>
            <a:ext cx="4785573" cy="7574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99842" y="2575112"/>
            <a:ext cx="4785573" cy="46784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C268-E843-4F8A-8494-54DE5D014C35}" type="datetimeFigureOut">
              <a:rPr lang="es-AR" smtClean="0"/>
              <a:t>17/4/2021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CBF-AC08-42DB-A2F5-A48A164153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4783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C268-E843-4F8A-8494-54DE5D014C35}" type="datetimeFigureOut">
              <a:rPr lang="es-AR" smtClean="0"/>
              <a:t>17/4/2021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CBF-AC08-42DB-A2F5-A48A164153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502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C268-E843-4F8A-8494-54DE5D014C35}" type="datetimeFigureOut">
              <a:rPr lang="es-AR" smtClean="0"/>
              <a:t>17/4/2021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CBF-AC08-42DB-A2F5-A48A164153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7873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40" y="323299"/>
            <a:ext cx="3561927" cy="1375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32958" y="323300"/>
            <a:ext cx="6052455" cy="69302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1340" y="1699199"/>
            <a:ext cx="3561927" cy="55543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C268-E843-4F8A-8494-54DE5D014C35}" type="datetimeFigureOut">
              <a:rPr lang="es-AR" smtClean="0"/>
              <a:t>17/4/2021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CBF-AC08-42DB-A2F5-A48A164153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273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2119" y="5684043"/>
            <a:ext cx="6496050" cy="6710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22119" y="6355078"/>
            <a:ext cx="6496050" cy="9529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C268-E843-4F8A-8494-54DE5D014C35}" type="datetimeFigureOut">
              <a:rPr lang="es-AR" smtClean="0"/>
              <a:t>17/4/2021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ACBF-AC08-42DB-A2F5-A48A164153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537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1894681"/>
            <a:ext cx="9744075" cy="535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1337" y="7526097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EC268-E843-4F8A-8494-54DE5D014C35}" type="datetimeFigureOut">
              <a:rPr lang="es-AR" smtClean="0"/>
              <a:t>17/4/2021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9140" y="7526097"/>
            <a:ext cx="3428471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59171" y="7526097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3ACBF-AC08-42DB-A2F5-A48A1641537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579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505739"/>
              </p:ext>
            </p:extLst>
          </p:nvPr>
        </p:nvGraphicFramePr>
        <p:xfrm>
          <a:off x="1532397" y="937265"/>
          <a:ext cx="6761298" cy="2555825"/>
        </p:xfrm>
        <a:graphic>
          <a:graphicData uri="http://schemas.openxmlformats.org/drawingml/2006/table">
            <a:tbl>
              <a:tblPr/>
              <a:tblGrid>
                <a:gridCol w="498868"/>
                <a:gridCol w="6262430"/>
              </a:tblGrid>
              <a:tr h="308811"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</a:t>
                      </a: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es-AR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Cytogenetics</a:t>
                      </a:r>
                      <a:r>
                        <a:rPr lang="es-A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ISH</a:t>
                      </a:r>
                      <a:endParaRPr lang="es-AR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11"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#1</a:t>
                      </a: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46,XX,t(9;22)(q34;q11.2).ish t(9;22)(ABL1+,BCR+;BCR+,ABL1+)</a:t>
                      </a: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308811"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#2</a:t>
                      </a: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46,XX,t(9;22)(q34;q11.2).ish t(9;22)(ABL1+,BCR+;BCR+,ABL1+)</a:t>
                      </a: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08811"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#3</a:t>
                      </a: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46,XY,t(9;22)(q34;q11.2).</a:t>
                      </a:r>
                      <a:r>
                        <a:rPr lang="es-AR" sz="11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</a:t>
                      </a:r>
                      <a:r>
                        <a:rPr lang="es-A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t(9;22)(ABL1+,BCR+;BCR+,ABL1+)</a:t>
                      </a: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08811"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#4</a:t>
                      </a: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46,XY,t(9;22)(q34;q11.2).</a:t>
                      </a:r>
                      <a:r>
                        <a:rPr lang="es-AR" sz="11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</a:t>
                      </a:r>
                      <a:r>
                        <a:rPr lang="es-A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t(9;22)(ABL1+,BCR+;BCR+,ABL1+)</a:t>
                      </a: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08811"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#5</a:t>
                      </a: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46,XY,t(9;22)(q34;q11.2).</a:t>
                      </a:r>
                      <a:r>
                        <a:rPr lang="es-AR" sz="11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</a:t>
                      </a:r>
                      <a:r>
                        <a:rPr lang="es-A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t(9;22)(ABL1+,BCR+;BCR+,ABL1+)</a:t>
                      </a: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07398"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#6</a:t>
                      </a: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46,XY,t(9;22)(q34;q11.2).ish der(9)t(9;22)del(9)(q34q34)(ABL1-,BCR-),der(22)t(9;22)(BCR+,ABL1+)</a:t>
                      </a:r>
                    </a:p>
                  </a:txBody>
                  <a:tcPr marL="10607" marR="10607" marT="106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95561"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#7</a:t>
                      </a:r>
                    </a:p>
                  </a:txBody>
                  <a:tcPr marL="10607" marR="10607" marT="106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46,XX,t(9;22)(q34;q11.2).ish der(9)t(9;22)del(9)(q34q34)(ABL1-,BCR+),der(22)t(9;22)(BCR+,ABL1</a:t>
                      </a:r>
                      <a:r>
                        <a:rPr lang="de-DE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+)</a:t>
                      </a:r>
                      <a:endParaRPr lang="de-DE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607" marR="10607" marT="106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240337" y="675655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s-AR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1607910" y="4015835"/>
            <a:ext cx="6828127" cy="3193975"/>
            <a:chOff x="222044" y="2124340"/>
            <a:chExt cx="5405592" cy="2396993"/>
          </a:xfrm>
        </p:grpSpPr>
        <p:pic>
          <p:nvPicPr>
            <p:cNvPr id="1025" name="Picture 1" descr="C:\Windows\system32\config\systemprofile\Desktop\12134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044" y="2124340"/>
              <a:ext cx="2685318" cy="23969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2318" y="2124340"/>
              <a:ext cx="2685318" cy="2396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12 CuadroTexto"/>
          <p:cNvSpPr txBox="1"/>
          <p:nvPr/>
        </p:nvSpPr>
        <p:spPr>
          <a:xfrm>
            <a:off x="1236911" y="3817585"/>
            <a:ext cx="214363" cy="3965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s-AR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038665" y="3754510"/>
            <a:ext cx="2872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s-AR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58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45023" y="1539751"/>
            <a:ext cx="5413375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/>
              <a:t>Supplemental Figure 2. </a:t>
            </a:r>
            <a:r>
              <a:rPr lang="en-US" sz="1200" b="1" dirty="0" err="1"/>
              <a:t>Cytogenetics</a:t>
            </a:r>
            <a:r>
              <a:rPr lang="en-US" sz="1200" b="1" dirty="0"/>
              <a:t> and </a:t>
            </a:r>
            <a:r>
              <a:rPr lang="en-US" sz="1200" b="1" dirty="0" err="1"/>
              <a:t>cyto</a:t>
            </a:r>
            <a:r>
              <a:rPr lang="en-US" sz="1200" b="1" dirty="0"/>
              <a:t>-molecular analysis by FISH. </a:t>
            </a:r>
            <a:r>
              <a:rPr lang="en-US" sz="1200" dirty="0"/>
              <a:t>(</a:t>
            </a:r>
            <a:r>
              <a:rPr lang="en-US" sz="1200" b="1" dirty="0"/>
              <a:t>A</a:t>
            </a:r>
            <a:r>
              <a:rPr lang="en-US" sz="1200" dirty="0"/>
              <a:t>) Description of the cytogenetic and FISH analysis by dual fusion-dual color probes. (</a:t>
            </a:r>
            <a:r>
              <a:rPr lang="en-US" sz="1200" b="1" dirty="0"/>
              <a:t>B</a:t>
            </a:r>
            <a:r>
              <a:rPr lang="en-US" sz="1200" dirty="0"/>
              <a:t>) Metaphase with a conventional t(9,22) detected using dual-fusion probes for </a:t>
            </a:r>
            <a:r>
              <a:rPr lang="en-US" sz="1200" i="1" dirty="0"/>
              <a:t>BCR</a:t>
            </a:r>
            <a:r>
              <a:rPr lang="en-US" sz="1200" dirty="0"/>
              <a:t> and </a:t>
            </a:r>
            <a:r>
              <a:rPr lang="en-US" sz="1200" i="1" dirty="0"/>
              <a:t>ABL1</a:t>
            </a:r>
            <a:r>
              <a:rPr lang="en-US" sz="1200" dirty="0"/>
              <a:t>. Fusion signals correspond to derivatives chromosomes 9 and 22, and red and green signals correspond to </a:t>
            </a:r>
            <a:r>
              <a:rPr lang="en-US" sz="1200" i="1" dirty="0"/>
              <a:t>ABL1</a:t>
            </a:r>
            <a:r>
              <a:rPr lang="en-US" sz="1200" dirty="0"/>
              <a:t> and </a:t>
            </a:r>
            <a:r>
              <a:rPr lang="en-US" sz="1200" i="1" dirty="0"/>
              <a:t>BCR </a:t>
            </a:r>
            <a:r>
              <a:rPr lang="en-US" sz="1200" dirty="0"/>
              <a:t>on normal chromosomes 9 and 22, respectively. (C) It shows a t(9;22) associated with a deletion on der(9) encompassing both </a:t>
            </a:r>
            <a:r>
              <a:rPr lang="en-US" sz="1200" i="1" dirty="0"/>
              <a:t>ABL1</a:t>
            </a:r>
            <a:r>
              <a:rPr lang="en-US" sz="1200" dirty="0"/>
              <a:t> and </a:t>
            </a:r>
            <a:r>
              <a:rPr lang="en-US" sz="1200" i="1" dirty="0"/>
              <a:t>BCR</a:t>
            </a:r>
            <a:r>
              <a:rPr lang="en-US" sz="1200" dirty="0"/>
              <a:t> </a:t>
            </a:r>
            <a:r>
              <a:rPr lang="en-US" sz="1200" i="1" dirty="0"/>
              <a:t>locus </a:t>
            </a:r>
            <a:r>
              <a:rPr lang="en-US" sz="1200" dirty="0"/>
              <a:t>(case #6).  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40732164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234</Words>
  <Application>Microsoft Office PowerPoint</Application>
  <PresentationFormat>Papel B4 (ISO) (250 x 353 mm)</PresentationFormat>
  <Paragraphs>20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Ceci y July</dc:creator>
  <cp:lastModifiedBy>Leandro</cp:lastModifiedBy>
  <cp:revision>24</cp:revision>
  <dcterms:created xsi:type="dcterms:W3CDTF">2019-08-26T02:52:06Z</dcterms:created>
  <dcterms:modified xsi:type="dcterms:W3CDTF">2021-04-17T14:25:53Z</dcterms:modified>
</cp:coreProperties>
</file>